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8" r:id="rId3"/>
    <p:sldId id="259" r:id="rId4"/>
    <p:sldId id="294" r:id="rId5"/>
    <p:sldId id="295" r:id="rId6"/>
    <p:sldId id="309" r:id="rId7"/>
    <p:sldId id="296" r:id="rId8"/>
    <p:sldId id="297" r:id="rId9"/>
    <p:sldId id="299" r:id="rId10"/>
    <p:sldId id="298" r:id="rId11"/>
    <p:sldId id="301" r:id="rId12"/>
    <p:sldId id="302" r:id="rId13"/>
    <p:sldId id="303" r:id="rId14"/>
    <p:sldId id="300" r:id="rId15"/>
    <p:sldId id="304" r:id="rId16"/>
    <p:sldId id="307" r:id="rId17"/>
    <p:sldId id="306" r:id="rId18"/>
    <p:sldId id="312" r:id="rId19"/>
    <p:sldId id="316" r:id="rId20"/>
    <p:sldId id="310" r:id="rId21"/>
    <p:sldId id="311" r:id="rId22"/>
    <p:sldId id="315" r:id="rId23"/>
    <p:sldId id="313" r:id="rId24"/>
    <p:sldId id="314"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1" autoAdjust="0"/>
    <p:restoredTop sz="94624" autoAdjust="0"/>
  </p:normalViewPr>
  <p:slideViewPr>
    <p:cSldViewPr>
      <p:cViewPr varScale="1">
        <p:scale>
          <a:sx n="65" d="100"/>
          <a:sy n="65" d="100"/>
        </p:scale>
        <p:origin x="-13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4EF5D-A8CE-4FF5-B717-9550B04C9972}" type="datetimeFigureOut">
              <a:rPr lang="pt-BR" smtClean="0"/>
              <a:pPr/>
              <a:t>17/05/2014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B4B26-3838-46B6-80A7-BC7603B6D18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ADB4B26-3838-46B6-80A7-BC7603B6D183}" type="slidenum">
              <a:rPr lang="pt-BR" smtClean="0"/>
              <a:pPr/>
              <a:t>18</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ADB4B26-3838-46B6-80A7-BC7603B6D183}" type="slidenum">
              <a:rPr lang="pt-BR" smtClean="0"/>
              <a:pPr/>
              <a:t>20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ADB4B26-3838-46B6-80A7-BC7603B6D183}" type="slidenum">
              <a:rPr lang="pt-BR" smtClean="0"/>
              <a:pPr/>
              <a:t>23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ADB4B26-3838-46B6-80A7-BC7603B6D183}" type="slidenum">
              <a:rPr lang="pt-BR" smtClean="0"/>
              <a:pPr/>
              <a:t>24</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E920058-C73D-4B1E-A1BC-3C0582AC04EE}" type="datetimeFigureOut">
              <a:rPr lang="pt-BR" smtClean="0"/>
              <a:pPr/>
              <a:t>17/05/2014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41B3209-1D1C-4C3E-BC70-6BFD0D44EA6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20058-C73D-4B1E-A1BC-3C0582AC04EE}" type="datetimeFigureOut">
              <a:rPr lang="pt-BR" smtClean="0"/>
              <a:pPr/>
              <a:t>17/05/2014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B3209-1D1C-4C3E-BC70-6BFD0D44EA6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jacqueline\Documents\F&#237;sica%20pr&#233;%20-%20vestibular\V&#237;deos\Quebrando%20a%20Barreira%20do%20SOM%20-%204&#186;%20clip%20&#233;%20INSANO%20-%20maravilhoso-%20%5bwww.videograbber.net%5d.mp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348880"/>
            <a:ext cx="7992888" cy="1872208"/>
          </a:xfrm>
        </p:spPr>
        <p:txBody>
          <a:bodyPr>
            <a:normAutofit/>
          </a:bodyPr>
          <a:lstStyle/>
          <a:p>
            <a:r>
              <a:rPr lang="pt-BR" sz="5200" b="1" dirty="0" smtClean="0">
                <a:solidFill>
                  <a:srgbClr val="FF0000"/>
                </a:solidFill>
              </a:rPr>
              <a:t>Efeito Doppler</a:t>
            </a:r>
            <a:endParaRPr lang="pt-BR" sz="5200" b="1" dirty="0">
              <a:solidFill>
                <a:srgbClr val="FF0000"/>
              </a:solidFill>
            </a:endParaRPr>
          </a:p>
        </p:txBody>
      </p:sp>
      <p:sp>
        <p:nvSpPr>
          <p:cNvPr id="3" name="Subtítulo 2"/>
          <p:cNvSpPr>
            <a:spLocks noGrp="1"/>
          </p:cNvSpPr>
          <p:nvPr>
            <p:ph type="subTitle" idx="1"/>
          </p:nvPr>
        </p:nvSpPr>
        <p:spPr>
          <a:xfrm>
            <a:off x="4211960" y="5733256"/>
            <a:ext cx="4824536" cy="627856"/>
          </a:xfrm>
        </p:spPr>
        <p:txBody>
          <a:bodyPr>
            <a:noAutofit/>
          </a:bodyPr>
          <a:lstStyle/>
          <a:p>
            <a:r>
              <a:rPr lang="pt-BR" sz="4200" dirty="0" smtClean="0">
                <a:solidFill>
                  <a:schemeClr val="tx1"/>
                </a:solidFill>
              </a:rPr>
              <a:t>Prof.:Marco </a:t>
            </a:r>
            <a:r>
              <a:rPr lang="pt-BR" sz="4200" dirty="0" err="1" smtClean="0">
                <a:solidFill>
                  <a:schemeClr val="tx1"/>
                </a:solidFill>
              </a:rPr>
              <a:t>Macêdo</a:t>
            </a:r>
            <a:endParaRPr lang="pt-BR" sz="42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Ondas de Choque</a:t>
            </a:r>
            <a:endParaRPr lang="pt-B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lum/>
          </a:blip>
          <a:srcRect/>
          <a:stretch>
            <a:fillRect/>
          </a:stretch>
        </p:blipFill>
        <p:spPr bwMode="auto">
          <a:xfrm>
            <a:off x="301545" y="1704974"/>
            <a:ext cx="8406539" cy="424430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Ondas de Choque</a:t>
            </a:r>
            <a:endParaRPr lang="pt-B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Users\jacqueline\Documents\Física pré - vestibular\Dopplereffectsourcemovingrightatmach1.0.gif"/>
          <p:cNvPicPr>
            <a:picLocks noChangeAspect="1" noChangeArrowheads="1" noCrop="1"/>
          </p:cNvPicPr>
          <p:nvPr/>
        </p:nvPicPr>
        <p:blipFill>
          <a:blip r:embed="rId2" cstate="print">
            <a:lum bright="20000" contrast="40000"/>
          </a:blip>
          <a:srcRect/>
          <a:stretch>
            <a:fillRect/>
          </a:stretch>
        </p:blipFill>
        <p:spPr bwMode="auto">
          <a:xfrm>
            <a:off x="2195736" y="1340768"/>
            <a:ext cx="4752528" cy="4705161"/>
          </a:xfrm>
          <a:prstGeom prst="rect">
            <a:avLst/>
          </a:prstGeom>
          <a:noFill/>
        </p:spPr>
      </p:pic>
      <p:sp>
        <p:nvSpPr>
          <p:cNvPr id="10" name="Retângulo 9"/>
          <p:cNvSpPr/>
          <p:nvPr/>
        </p:nvSpPr>
        <p:spPr>
          <a:xfrm rot="5400000">
            <a:off x="215515" y="2960947"/>
            <a:ext cx="4680521"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rot="10800000">
            <a:off x="2555776" y="1052736"/>
            <a:ext cx="4680521"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rot="5400000">
            <a:off x="4427984" y="3140970"/>
            <a:ext cx="489654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rot="10800000">
            <a:off x="2771800" y="5013176"/>
            <a:ext cx="4680521"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3059832" y="5373216"/>
            <a:ext cx="3168352" cy="584775"/>
          </a:xfrm>
          <a:prstGeom prst="rect">
            <a:avLst/>
          </a:prstGeom>
          <a:noFill/>
        </p:spPr>
        <p:txBody>
          <a:bodyPr wrap="square" rtlCol="0">
            <a:spAutoFit/>
          </a:bodyPr>
          <a:lstStyle/>
          <a:p>
            <a:pPr algn="ctr"/>
            <a:r>
              <a:rPr lang="pt-BR" sz="3200" b="1" dirty="0" smtClean="0">
                <a:solidFill>
                  <a:srgbClr val="00B050"/>
                </a:solidFill>
              </a:rPr>
              <a:t>Barreira do som</a:t>
            </a:r>
            <a:endParaRPr lang="pt-BR" sz="3200" b="1" dirty="0">
              <a:solidFill>
                <a:srgbClr val="00B05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cqueline\Documents\Física pré - vestibular\Dopplereffectsourcemovingrightatmach1.4.gif"/>
          <p:cNvPicPr>
            <a:picLocks noChangeAspect="1" noChangeArrowheads="1" noCrop="1"/>
          </p:cNvPicPr>
          <p:nvPr/>
        </p:nvPicPr>
        <p:blipFill>
          <a:blip r:embed="rId2" cstate="print">
            <a:lum bright="10000" contrast="40000"/>
          </a:blip>
          <a:srcRect/>
          <a:stretch>
            <a:fillRect/>
          </a:stretch>
        </p:blipFill>
        <p:spPr bwMode="auto">
          <a:xfrm>
            <a:off x="2195736" y="1196752"/>
            <a:ext cx="4752528" cy="4705160"/>
          </a:xfrm>
          <a:prstGeom prst="rect">
            <a:avLst/>
          </a:prstGeom>
          <a:noFill/>
        </p:spPr>
      </p:pic>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Ondas de Choque</a:t>
            </a:r>
            <a:endParaRPr lang="pt-B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tângulo 9"/>
          <p:cNvSpPr/>
          <p:nvPr/>
        </p:nvSpPr>
        <p:spPr>
          <a:xfrm rot="5400000">
            <a:off x="215515" y="2960947"/>
            <a:ext cx="4680521"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rot="10800000">
            <a:off x="2555776" y="1052736"/>
            <a:ext cx="4680521"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rot="5400000">
            <a:off x="4427984" y="3140970"/>
            <a:ext cx="489654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rot="10800000">
            <a:off x="2771800" y="5013176"/>
            <a:ext cx="4680521"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2267744" y="5508521"/>
            <a:ext cx="5400600" cy="584775"/>
          </a:xfrm>
          <a:prstGeom prst="rect">
            <a:avLst/>
          </a:prstGeom>
          <a:noFill/>
        </p:spPr>
        <p:txBody>
          <a:bodyPr wrap="square" rtlCol="0">
            <a:spAutoFit/>
          </a:bodyPr>
          <a:lstStyle/>
          <a:p>
            <a:pPr algn="ctr"/>
            <a:r>
              <a:rPr lang="pt-BR" sz="3200" b="1" dirty="0" smtClean="0">
                <a:solidFill>
                  <a:srgbClr val="00B050"/>
                </a:solidFill>
              </a:rPr>
              <a:t>Quebra da barreira do som</a:t>
            </a:r>
            <a:endParaRPr lang="pt-BR" sz="3200" b="1" dirty="0">
              <a:solidFill>
                <a:srgbClr val="00B05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uebrando a Barreira do SOM - 4º clip é INSANO - maravilhoso- [www.videograbber.net].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1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Ondas de Choque</a:t>
            </a:r>
            <a:endParaRPr lang="pt-B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lum bright="-20000" contrast="40000"/>
          </a:blip>
          <a:srcRect/>
          <a:stretch>
            <a:fillRect/>
          </a:stretch>
        </p:blipFill>
        <p:spPr bwMode="auto">
          <a:xfrm>
            <a:off x="2699792" y="1052736"/>
            <a:ext cx="4030563" cy="535184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lum bright="-20000" contrast="40000"/>
          </a:blip>
          <a:srcRect/>
          <a:stretch>
            <a:fillRect/>
          </a:stretch>
        </p:blipFill>
        <p:spPr bwMode="auto">
          <a:xfrm>
            <a:off x="2627784" y="980728"/>
            <a:ext cx="3896643" cy="5069681"/>
          </a:xfrm>
          <a:prstGeom prst="rect">
            <a:avLst/>
          </a:prstGeom>
          <a:noFill/>
          <a:ln w="9525">
            <a:noFill/>
            <a:miter lim="800000"/>
            <a:headEnd/>
            <a:tailEnd/>
          </a:ln>
        </p:spPr>
      </p:pic>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Ondas de Choque</a:t>
            </a:r>
            <a:endParaRPr lang="pt-B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a:xfrm>
            <a:off x="539552" y="1196752"/>
            <a:ext cx="8229600" cy="5328592"/>
          </a:xfrm>
        </p:spPr>
        <p:txBody>
          <a:bodyPr>
            <a:normAutofit fontScale="85000" lnSpcReduction="20000"/>
          </a:bodyPr>
          <a:lstStyle/>
          <a:p>
            <a:pPr marL="3175" indent="11113" algn="just">
              <a:buNone/>
            </a:pPr>
            <a:r>
              <a:rPr lang="pt-BR" dirty="0" smtClean="0"/>
              <a:t>Sobre o efeito Doppler pode – se afirmar:</a:t>
            </a:r>
          </a:p>
          <a:p>
            <a:pPr marL="3175" indent="11113" algn="just">
              <a:buAutoNum type="alphaLcParenR"/>
            </a:pPr>
            <a:r>
              <a:rPr lang="pt-BR" dirty="0" smtClean="0"/>
              <a:t> Uma estrela estará se aproximando da terra quando a luz percebida tiver um desvio para o violeta / azul.</a:t>
            </a:r>
          </a:p>
          <a:p>
            <a:pPr marL="3175" indent="11113" algn="just">
              <a:buAutoNum type="alphaLcParenR"/>
            </a:pPr>
            <a:r>
              <a:rPr lang="pt-BR" dirty="0" smtClean="0"/>
              <a:t> Quando uma fonte sonora se aproxima de um observador, este observa as ondas mais velozes e portanto um som mais agudo.</a:t>
            </a:r>
          </a:p>
          <a:p>
            <a:pPr marL="3175" indent="11113" algn="just">
              <a:buAutoNum type="alphaLcParenR"/>
            </a:pPr>
            <a:r>
              <a:rPr lang="pt-BR" dirty="0" smtClean="0"/>
              <a:t> O efeito Doppler só ocorre em ondas sonoras.</a:t>
            </a:r>
          </a:p>
          <a:p>
            <a:pPr marL="3175" indent="11113" algn="just">
              <a:buAutoNum type="alphaLcParenR"/>
            </a:pPr>
            <a:r>
              <a:rPr lang="pt-BR" dirty="0" smtClean="0"/>
              <a:t> Em um ultra – som a imagem captada na tela ocorre devido a um aumento da velocidade das ondas refletidas pelo tecido do feto.</a:t>
            </a:r>
          </a:p>
          <a:p>
            <a:pPr marL="3175" indent="11113" algn="just">
              <a:buAutoNum type="alphaLcParenR"/>
            </a:pPr>
            <a:r>
              <a:rPr lang="pt-BR" dirty="0" smtClean="0"/>
              <a:t> Um guarda consegue aplicar multas de excesso de velocidade através do efeito Doppler. Através da mudança de velocidade das ondas refletidas pelo automóvel isso se torna possível.</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p:txBody>
          <a:bodyPr>
            <a:normAutofit fontScale="92500" lnSpcReduction="20000"/>
          </a:bodyPr>
          <a:lstStyle/>
          <a:p>
            <a:pPr marL="3175" indent="11113" algn="just">
              <a:buNone/>
            </a:pPr>
            <a:r>
              <a:rPr lang="pt-BR" dirty="0" smtClean="0"/>
              <a:t>Uma fonte sonora com frequência de 440 Hz se movimenta com uma velocidade de 20 m/s. Um condutor de um automóvel que se move na mesma direção com a mesma velocidade perceberá devido ao efeito Doppler:</a:t>
            </a:r>
          </a:p>
          <a:p>
            <a:pPr marL="3175" indent="11113" algn="just">
              <a:buAutoNum type="alphaLcParenR"/>
            </a:pPr>
            <a:r>
              <a:rPr lang="pt-BR" dirty="0" smtClean="0"/>
              <a:t>Uma frequência superior a 440 Hz.</a:t>
            </a:r>
          </a:p>
          <a:p>
            <a:pPr marL="3175" indent="11113" algn="just">
              <a:buAutoNum type="alphaLcParenR"/>
            </a:pPr>
            <a:r>
              <a:rPr lang="pt-BR" dirty="0" smtClean="0"/>
              <a:t>Uma frequência inferior a 440 Hz.</a:t>
            </a:r>
          </a:p>
          <a:p>
            <a:pPr marL="3175" indent="11113" algn="just">
              <a:buAutoNum type="alphaLcParenR"/>
            </a:pPr>
            <a:r>
              <a:rPr lang="pt-BR" dirty="0" smtClean="0"/>
              <a:t>Uma frequência igual a 440 Hz.</a:t>
            </a:r>
          </a:p>
          <a:p>
            <a:pPr marL="3175" indent="11113" algn="just">
              <a:buAutoNum type="alphaLcParenR"/>
            </a:pPr>
            <a:r>
              <a:rPr lang="pt-BR" dirty="0" smtClean="0"/>
              <a:t>As ondas se propagarem mais rapidamente.</a:t>
            </a:r>
          </a:p>
          <a:p>
            <a:pPr marL="3175" indent="11113" algn="just">
              <a:buAutoNum type="alphaLcParenR"/>
            </a:pPr>
            <a:r>
              <a:rPr lang="pt-BR" dirty="0" smtClean="0"/>
              <a:t>As ondas se propagarem com menor rapidez.</a:t>
            </a:r>
          </a:p>
          <a:p>
            <a:pPr marL="514350" indent="-514350">
              <a:buAutoNum type="alphaLcParenR"/>
            </a:pP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a:xfrm>
            <a:off x="590872" y="1052736"/>
            <a:ext cx="8229600" cy="5040560"/>
          </a:xfrm>
        </p:spPr>
        <p:txBody>
          <a:bodyPr>
            <a:noAutofit/>
          </a:bodyPr>
          <a:lstStyle/>
          <a:p>
            <a:pPr marL="3175" indent="11113">
              <a:buNone/>
            </a:pPr>
            <a:r>
              <a:rPr lang="pt-BR" sz="2200" dirty="0" smtClean="0"/>
              <a:t>Um professor lê o seu jornal sentado no banco de uma praça e, atento às ondas sonoras, analisa três eventos </a:t>
            </a:r>
          </a:p>
          <a:p>
            <a:pPr marL="3175" indent="11113">
              <a:buNone/>
            </a:pPr>
            <a:r>
              <a:rPr lang="pt-BR" sz="2200" dirty="0" smtClean="0"/>
              <a:t>I. O alarme de um carro dispara quando o proprietário abre a tampa do porta-malas.</a:t>
            </a:r>
          </a:p>
          <a:p>
            <a:pPr marL="3175" indent="11113">
              <a:buNone/>
            </a:pPr>
            <a:r>
              <a:rPr lang="pt-BR" sz="2200" dirty="0" smtClean="0"/>
              <a:t>II. Uma ambulância se aproxima da praça com a sirene ligada.</a:t>
            </a:r>
          </a:p>
          <a:p>
            <a:pPr marL="3175" indent="11113">
              <a:buNone/>
            </a:pPr>
            <a:r>
              <a:rPr lang="pt-BR" sz="2200" dirty="0" smtClean="0"/>
              <a:t>III. Um mau motorista, impaciente, após passar pela praça, afasta-se com a buzina permanentemente ligada. O professor percebe o Efeito Doppler apenas</a:t>
            </a:r>
          </a:p>
          <a:p>
            <a:pPr marL="3175" indent="11113">
              <a:buNone/>
            </a:pPr>
            <a:r>
              <a:rPr lang="pt-BR" sz="2200" dirty="0" smtClean="0"/>
              <a:t>a) no evento I, com frequência sonora invariável</a:t>
            </a:r>
          </a:p>
          <a:p>
            <a:pPr marL="3175" indent="11113">
              <a:buNone/>
            </a:pPr>
            <a:r>
              <a:rPr lang="pt-BR" sz="2200" dirty="0" smtClean="0"/>
              <a:t>b) nos eventos I e II, com diminuição da frequência.</a:t>
            </a:r>
          </a:p>
          <a:p>
            <a:pPr marL="3175" indent="11113">
              <a:buNone/>
            </a:pPr>
            <a:r>
              <a:rPr lang="pt-BR" sz="2200" dirty="0" smtClean="0"/>
              <a:t>c) nos eventos I e III, com aumento da frequência.</a:t>
            </a:r>
          </a:p>
          <a:p>
            <a:pPr marL="3175" indent="11113">
              <a:buNone/>
            </a:pPr>
            <a:r>
              <a:rPr lang="pt-BR" sz="2200" dirty="0" smtClean="0"/>
              <a:t>d) nos eventos II e III, com diminuição da frequência em II e aumento em III.</a:t>
            </a:r>
          </a:p>
          <a:p>
            <a:pPr marL="3175" indent="11113">
              <a:buNone/>
            </a:pPr>
            <a:r>
              <a:rPr lang="pt-BR" sz="2200" dirty="0" smtClean="0"/>
              <a:t>e) o nos eventos II e III, com aumento da frequência em II e diminuição em III.</a:t>
            </a:r>
            <a:endParaRPr lang="pt-BR"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a:xfrm>
            <a:off x="539552" y="1196752"/>
            <a:ext cx="8229600" cy="5328592"/>
          </a:xfrm>
        </p:spPr>
        <p:txBody>
          <a:bodyPr>
            <a:normAutofit fontScale="85000" lnSpcReduction="10000"/>
          </a:bodyPr>
          <a:lstStyle/>
          <a:p>
            <a:pPr marL="3175" indent="11113" algn="just">
              <a:buNone/>
            </a:pPr>
            <a:r>
              <a:rPr lang="pt-BR" dirty="0" smtClean="0"/>
              <a:t>Analise as afirmações abaixo e assinale a correta:</a:t>
            </a:r>
          </a:p>
          <a:p>
            <a:pPr marL="3175" indent="11113" algn="just">
              <a:buAutoNum type="alphaLcParenR"/>
            </a:pPr>
            <a:r>
              <a:rPr lang="pt-BR" dirty="0" smtClean="0"/>
              <a:t> Uma onda de proa será produzida salvo uma condição: que as ondas produzidas pela fonte possuam uma velocidade menor que a velocidade da fonte</a:t>
            </a:r>
          </a:p>
          <a:p>
            <a:pPr marL="3175" indent="11113" algn="just">
              <a:buAutoNum type="alphaLcParenR"/>
            </a:pPr>
            <a:r>
              <a:rPr lang="pt-BR" dirty="0" smtClean="0"/>
              <a:t> Quanto mais rápida é uma fonte emissora maior será o ângulo do V formado por uma onda de proa</a:t>
            </a:r>
          </a:p>
          <a:p>
            <a:pPr marL="3175" indent="11113" algn="just">
              <a:buAutoNum type="alphaLcParenR"/>
            </a:pPr>
            <a:r>
              <a:rPr lang="pt-BR" dirty="0" smtClean="0"/>
              <a:t> Quando uma fonte se aproxima de um observador este nota um som mais agudo, devido a frequência e a velocidade da onda terem aumentado</a:t>
            </a:r>
          </a:p>
          <a:p>
            <a:pPr marL="3175" indent="11113" algn="just">
              <a:buAutoNum type="alphaLcParenR"/>
            </a:pPr>
            <a:r>
              <a:rPr lang="pt-BR" dirty="0" smtClean="0"/>
              <a:t> Uma nave subsônica pode produzir ondas de choque</a:t>
            </a:r>
          </a:p>
          <a:p>
            <a:pPr marL="3175" indent="11113" algn="just">
              <a:buAutoNum type="alphaLcParenR"/>
            </a:pPr>
            <a:r>
              <a:rPr lang="pt-BR" dirty="0" smtClean="0"/>
              <a:t> A barreira do som pode ser explicada através de um fenômeno, sobretudo, de interferência construtiva</a:t>
            </a:r>
          </a:p>
          <a:p>
            <a:pPr marL="514350" indent="-514350">
              <a:buAutoNum type="alphaLcParenR"/>
            </a:pP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27584" y="3717032"/>
            <a:ext cx="6552728" cy="43204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827584" y="3140968"/>
            <a:ext cx="7848872" cy="43204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Definição</a:t>
            </a:r>
            <a:endParaRPr lang="pt-BR" b="1" dirty="0">
              <a:solidFill>
                <a:srgbClr val="FF0000"/>
              </a:solidFill>
            </a:endParaRPr>
          </a:p>
        </p:txBody>
      </p:sp>
      <p:sp>
        <p:nvSpPr>
          <p:cNvPr id="10" name="Espaço Reservado para Conteúdo 9"/>
          <p:cNvSpPr>
            <a:spLocks noGrp="1"/>
          </p:cNvSpPr>
          <p:nvPr>
            <p:ph idx="1"/>
          </p:nvPr>
        </p:nvSpPr>
        <p:spPr>
          <a:xfrm>
            <a:off x="467544" y="2492896"/>
            <a:ext cx="8229600" cy="2016224"/>
          </a:xfrm>
        </p:spPr>
        <p:txBody>
          <a:bodyPr>
            <a:noAutofit/>
          </a:bodyPr>
          <a:lstStyle/>
          <a:p>
            <a:pPr indent="11113" algn="just">
              <a:buNone/>
            </a:pPr>
            <a:r>
              <a:rPr lang="pt-BR" sz="3500" dirty="0" smtClean="0"/>
              <a:t>O Efeito </a:t>
            </a:r>
            <a:r>
              <a:rPr lang="pt-BR" sz="3500" dirty="0" err="1" smtClean="0"/>
              <a:t>Doopler</a:t>
            </a:r>
            <a:r>
              <a:rPr lang="pt-BR" sz="3500" dirty="0" smtClean="0"/>
              <a:t> é caracterizado por uma aparente mudança na frequência de uma onda mecânica ou eletromagnética.</a:t>
            </a:r>
            <a:endParaRPr lang="pt-BR" sz="3500" b="1" baseline="30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a:xfrm>
            <a:off x="539552" y="836712"/>
            <a:ext cx="8229600" cy="5328592"/>
          </a:xfrm>
        </p:spPr>
        <p:txBody>
          <a:bodyPr>
            <a:noAutofit/>
          </a:bodyPr>
          <a:lstStyle/>
          <a:p>
            <a:pPr marL="3175" indent="11113" algn="just">
              <a:buNone/>
            </a:pPr>
            <a:r>
              <a:rPr lang="pt-BR" sz="2000" dirty="0" smtClean="0"/>
              <a:t>Todos os métodos de diagnose médica que usam ondas ultrassônicas se baseiam na reflexão do ultrassom nas interfaces (superfícies de separação entre dois meios) ou no efeito Doppler produzido pelos movimentos dentro do corpo. A informação diagnóstica sobre a profundidade das estruturas no corpo pode ser obtida enviando um pulso de ultrassom através do corpo e medindo-se o intervalo de tempo entre o instante de emissão do pulso e o de recepção do eco. Uma das aplicações do efeito Doppler é examinar o movimento das paredes do coração, principalmente dos fetos. Para isso, ondas ultrassônicas de comprimentos de onda de 0,3 mm são emitidas na direção do movimento da parede cardíaca. Como boa aproximação, a velocidade do ultrassom no corpo humano vale 1500 m/s. Num exame oftalmológico, detectou-se um eco proveniente de um elemento estranho no humor vítreo. O intervalo de tempo entre o pulso emitido e o eco recebido foi de 0,01 </a:t>
            </a:r>
            <a:r>
              <a:rPr lang="pt-BR" sz="2000" dirty="0" err="1" smtClean="0"/>
              <a:t>ms</a:t>
            </a:r>
            <a:r>
              <a:rPr lang="pt-BR" sz="2000" dirty="0" smtClean="0"/>
              <a:t>. A que distância da córnea se localiza o corpo estranho?</a:t>
            </a:r>
          </a:p>
          <a:p>
            <a:pPr marL="3175" indent="11113" algn="just">
              <a:buNone/>
            </a:pPr>
            <a:r>
              <a:rPr lang="pt-BR" sz="2000" dirty="0" smtClean="0"/>
              <a:t>a) 0,45 cm</a:t>
            </a:r>
          </a:p>
          <a:p>
            <a:pPr marL="3175" indent="11113" algn="just">
              <a:buNone/>
            </a:pPr>
            <a:r>
              <a:rPr lang="pt-BR" sz="2000" dirty="0" smtClean="0"/>
              <a:t>b) 0,55 cm</a:t>
            </a:r>
          </a:p>
          <a:p>
            <a:pPr marL="3175" indent="11113" algn="just">
              <a:buNone/>
            </a:pPr>
            <a:r>
              <a:rPr lang="pt-BR" sz="2000" dirty="0" smtClean="0"/>
              <a:t>c) 0,65 cm</a:t>
            </a:r>
          </a:p>
          <a:p>
            <a:pPr marL="3175" indent="11113" algn="just">
              <a:buNone/>
            </a:pPr>
            <a:r>
              <a:rPr lang="pt-BR" sz="2000" dirty="0" smtClean="0"/>
              <a:t>d) 0,75 cm</a:t>
            </a:r>
            <a:endParaRPr lang="pt-B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a:xfrm>
            <a:off x="467544" y="1412776"/>
            <a:ext cx="8229600" cy="5040560"/>
          </a:xfrm>
        </p:spPr>
        <p:txBody>
          <a:bodyPr>
            <a:noAutofit/>
          </a:bodyPr>
          <a:lstStyle/>
          <a:p>
            <a:pPr marL="3175" indent="11113" algn="just">
              <a:buNone/>
            </a:pPr>
            <a:r>
              <a:rPr lang="pt-BR" sz="2400" dirty="0" smtClean="0"/>
              <a:t>O efeito Doppler recebe esse nome em homenagem ao físico austríaco Johann Christian Doppler que o propôs em 1842. As primeiras medidas experimentais do efeito foram realizadas por </a:t>
            </a:r>
            <a:r>
              <a:rPr lang="pt-BR" sz="2400" dirty="0" err="1" smtClean="0"/>
              <a:t>Buys</a:t>
            </a:r>
            <a:r>
              <a:rPr lang="pt-BR" sz="2400" dirty="0" smtClean="0"/>
              <a:t> </a:t>
            </a:r>
            <a:r>
              <a:rPr lang="pt-BR" sz="2400" dirty="0" err="1" smtClean="0"/>
              <a:t>Ballot</a:t>
            </a:r>
            <a:r>
              <a:rPr lang="pt-BR" sz="2400" dirty="0" smtClean="0"/>
              <a:t>, na Holanda, usando uma locomotiva que puxava um vagão aberto com vários trompetistas que tocavam uma nota bem definida. Considere uma locomotiva com um único trompetista movendo-se sobre um trilho horizontal da direita para a esquerda com velocidade constante. O trompetista toca uma nota com frequência única f. No instante desenhado na figura, cada um dos três observadores detecta uma frequência em sua posição. Nesse instante, a locomotiva passa justamente pela frente do observador D</a:t>
            </a:r>
            <a:r>
              <a:rPr lang="pt-BR" sz="2400" baseline="-25000" dirty="0" smtClean="0"/>
              <a:t>2</a:t>
            </a:r>
            <a:r>
              <a:rPr lang="pt-BR" sz="24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a:xfrm>
            <a:off x="467544" y="1124744"/>
            <a:ext cx="8229600" cy="5040560"/>
          </a:xfrm>
        </p:spPr>
        <p:txBody>
          <a:bodyPr>
            <a:noAutofit/>
          </a:bodyPr>
          <a:lstStyle/>
          <a:p>
            <a:pPr algn="just">
              <a:buNone/>
            </a:pPr>
            <a:r>
              <a:rPr lang="pt-BR" sz="2200" dirty="0" smtClean="0"/>
              <a:t>Analise as afirmações abaixo sobre os resultados da experiência.</a:t>
            </a:r>
          </a:p>
          <a:p>
            <a:pPr algn="just">
              <a:buNone/>
            </a:pPr>
            <a:r>
              <a:rPr lang="pt-BR" sz="2200" dirty="0" smtClean="0"/>
              <a:t>I. O som percebido pelo detector D</a:t>
            </a:r>
            <a:r>
              <a:rPr lang="pt-BR" sz="2200" baseline="-25000" dirty="0" smtClean="0"/>
              <a:t>1</a:t>
            </a:r>
            <a:r>
              <a:rPr lang="pt-BR" sz="2200" dirty="0" smtClean="0"/>
              <a:t> é mais agudo que o som emitido e escutado pelo trompetista</a:t>
            </a:r>
            <a:r>
              <a:rPr lang="pt-BR" sz="2200" i="1" dirty="0" smtClean="0"/>
              <a:t>.</a:t>
            </a:r>
            <a:endParaRPr lang="pt-BR" sz="2200" dirty="0" smtClean="0"/>
          </a:p>
          <a:p>
            <a:pPr algn="just">
              <a:buNone/>
            </a:pPr>
            <a:r>
              <a:rPr lang="pt-BR" sz="2200" dirty="0" smtClean="0"/>
              <a:t>II. A frequência medida pelo detector D</a:t>
            </a:r>
            <a:r>
              <a:rPr lang="pt-BR" sz="2200" baseline="-25000" dirty="0" smtClean="0"/>
              <a:t>1</a:t>
            </a:r>
            <a:r>
              <a:rPr lang="pt-BR" sz="2200" dirty="0" smtClean="0"/>
              <a:t> é menor que </a:t>
            </a:r>
            <a:r>
              <a:rPr lang="pt-BR" sz="2200" i="1" dirty="0" smtClean="0"/>
              <a:t>f</a:t>
            </a:r>
            <a:r>
              <a:rPr lang="pt-BR" sz="2200" dirty="0" smtClean="0"/>
              <a:t>.</a:t>
            </a:r>
          </a:p>
          <a:p>
            <a:pPr algn="just">
              <a:buNone/>
            </a:pPr>
            <a:r>
              <a:rPr lang="pt-BR" sz="2200" dirty="0" smtClean="0"/>
              <a:t>III. As frequências detectadas por D</a:t>
            </a:r>
            <a:r>
              <a:rPr lang="pt-BR" sz="2200" baseline="-25000" dirty="0" smtClean="0"/>
              <a:t>1 </a:t>
            </a:r>
            <a:r>
              <a:rPr lang="pt-BR" sz="2200" dirty="0" smtClean="0"/>
              <a:t>e D</a:t>
            </a:r>
            <a:r>
              <a:rPr lang="pt-BR" sz="2200" baseline="-25000" dirty="0" smtClean="0"/>
              <a:t>2</a:t>
            </a:r>
            <a:r>
              <a:rPr lang="pt-BR" sz="2200" dirty="0" smtClean="0"/>
              <a:t> são iguais e maiores que </a:t>
            </a:r>
            <a:r>
              <a:rPr lang="pt-BR" sz="2200" i="1" dirty="0" smtClean="0"/>
              <a:t>f</a:t>
            </a:r>
            <a:r>
              <a:rPr lang="pt-BR" sz="2200" dirty="0" smtClean="0"/>
              <a:t>, respectivamente.</a:t>
            </a:r>
          </a:p>
          <a:p>
            <a:pPr algn="just">
              <a:buNone/>
            </a:pPr>
            <a:r>
              <a:rPr lang="pt-BR" sz="2200" dirty="0" smtClean="0"/>
              <a:t>IV. A frequência detectada por D</a:t>
            </a:r>
            <a:r>
              <a:rPr lang="pt-BR" sz="2200" baseline="-25000" dirty="0" smtClean="0"/>
              <a:t>2</a:t>
            </a:r>
            <a:r>
              <a:rPr lang="pt-BR" sz="2200" dirty="0" smtClean="0"/>
              <a:t> é maior que a detectada por D</a:t>
            </a:r>
            <a:r>
              <a:rPr lang="pt-BR" sz="2200" baseline="-25000" dirty="0" smtClean="0"/>
              <a:t>3</a:t>
            </a:r>
            <a:r>
              <a:rPr lang="pt-BR" sz="2200" dirty="0" smtClean="0"/>
              <a:t>.</a:t>
            </a:r>
          </a:p>
          <a:p>
            <a:pPr algn="just">
              <a:buNone/>
            </a:pPr>
            <a:r>
              <a:rPr lang="pt-BR" sz="2200" dirty="0" smtClean="0"/>
              <a:t>Assinale a alternativa que apresenta as afirmativas corretas.</a:t>
            </a:r>
          </a:p>
          <a:p>
            <a:pPr algn="just">
              <a:buNone/>
            </a:pPr>
            <a:r>
              <a:rPr lang="pt-BR" sz="2200" dirty="0" smtClean="0"/>
              <a:t>a) Apenas I e IV.</a:t>
            </a:r>
          </a:p>
          <a:p>
            <a:pPr algn="just">
              <a:buNone/>
            </a:pPr>
            <a:r>
              <a:rPr lang="pt-BR" sz="2200" dirty="0" smtClean="0"/>
              <a:t>b) Apenas II.</a:t>
            </a:r>
          </a:p>
          <a:p>
            <a:pPr algn="just">
              <a:buNone/>
            </a:pPr>
            <a:r>
              <a:rPr lang="pt-BR" sz="2200" dirty="0" smtClean="0"/>
              <a:t>c) Apenas II e IV.</a:t>
            </a:r>
          </a:p>
          <a:p>
            <a:pPr algn="just">
              <a:buNone/>
            </a:pPr>
            <a:r>
              <a:rPr lang="pt-BR" sz="2200" dirty="0" smtClean="0"/>
              <a:t>d) Apenas III.</a:t>
            </a:r>
            <a:endParaRPr lang="pt-BR" sz="2200" dirty="0"/>
          </a:p>
        </p:txBody>
      </p:sp>
      <p:pic>
        <p:nvPicPr>
          <p:cNvPr id="4" name="Imagem 3" descr="C:\Users\jacqueline\Desktop\download.png"/>
          <p:cNvPicPr/>
          <p:nvPr/>
        </p:nvPicPr>
        <p:blipFill>
          <a:blip r:embed="rId2" cstate="print"/>
          <a:srcRect/>
          <a:stretch>
            <a:fillRect/>
          </a:stretch>
        </p:blipFill>
        <p:spPr bwMode="auto">
          <a:xfrm>
            <a:off x="3275856" y="4149080"/>
            <a:ext cx="5270068" cy="2165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a:xfrm>
            <a:off x="590872" y="1484784"/>
            <a:ext cx="8229600" cy="4392488"/>
          </a:xfrm>
        </p:spPr>
        <p:txBody>
          <a:bodyPr>
            <a:noAutofit/>
          </a:bodyPr>
          <a:lstStyle/>
          <a:p>
            <a:pPr marL="3175" indent="11113" algn="just">
              <a:buNone/>
            </a:pPr>
            <a:r>
              <a:rPr lang="pt-BR" sz="2400" dirty="0" smtClean="0"/>
              <a:t>Um pesquisador percebe que a frequência de uma nota emitida pela buzina de um automóvel parece cair de 284Hz para 266Hz à medida que o automóvel passa por ele. Sabendo que a velocidade do som no ar é 330m/s, qual das alternativas melhor representa a velocidade do automóvel?</a:t>
            </a:r>
          </a:p>
          <a:p>
            <a:pPr marL="3175" indent="11113" algn="just">
              <a:buNone/>
            </a:pPr>
            <a:r>
              <a:rPr lang="pt-BR" sz="2400" dirty="0" smtClean="0"/>
              <a:t>a) 9 m/s      </a:t>
            </a:r>
          </a:p>
          <a:p>
            <a:pPr marL="3175" indent="11113" algn="just">
              <a:buNone/>
            </a:pPr>
            <a:r>
              <a:rPr lang="pt-BR" sz="2400" dirty="0" smtClean="0"/>
              <a:t>b) 5 m/s          </a:t>
            </a:r>
          </a:p>
          <a:p>
            <a:pPr marL="3175" indent="11113" algn="just">
              <a:buNone/>
            </a:pPr>
            <a:r>
              <a:rPr lang="pt-BR" sz="2400" dirty="0" smtClean="0"/>
              <a:t>c) 10 m/s          </a:t>
            </a:r>
          </a:p>
          <a:p>
            <a:pPr marL="3175" indent="11113" algn="just">
              <a:buNone/>
            </a:pPr>
            <a:r>
              <a:rPr lang="pt-BR" sz="2400" dirty="0" smtClean="0"/>
              <a:t>d) 15 m/s         </a:t>
            </a:r>
          </a:p>
          <a:p>
            <a:pPr marL="3175" indent="11113" algn="just">
              <a:buNone/>
            </a:pPr>
            <a:r>
              <a:rPr lang="pt-BR" sz="2400" dirty="0" smtClean="0"/>
              <a:t>e) 20 m/s</a:t>
            </a:r>
            <a:endParaRPr lang="pt-B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lstStyle/>
          <a:p>
            <a:r>
              <a:rPr lang="pt-BR" b="1" dirty="0" smtClean="0">
                <a:solidFill>
                  <a:srgbClr val="FF0000"/>
                </a:solidFill>
              </a:rPr>
              <a:t>Exercícios</a:t>
            </a:r>
            <a:endParaRPr lang="pt-BR" b="1" dirty="0">
              <a:solidFill>
                <a:srgbClr val="FF0000"/>
              </a:solidFill>
            </a:endParaRPr>
          </a:p>
        </p:txBody>
      </p:sp>
      <p:sp>
        <p:nvSpPr>
          <p:cNvPr id="3" name="Espaço Reservado para Conteúdo 2"/>
          <p:cNvSpPr>
            <a:spLocks noGrp="1"/>
          </p:cNvSpPr>
          <p:nvPr>
            <p:ph idx="1"/>
          </p:nvPr>
        </p:nvSpPr>
        <p:spPr>
          <a:xfrm>
            <a:off x="467544" y="980728"/>
            <a:ext cx="8229600" cy="4248472"/>
          </a:xfrm>
        </p:spPr>
        <p:txBody>
          <a:bodyPr>
            <a:noAutofit/>
          </a:bodyPr>
          <a:lstStyle/>
          <a:p>
            <a:pPr marL="3175" indent="11113" algn="just">
              <a:buNone/>
            </a:pPr>
            <a:r>
              <a:rPr lang="pt-BR" sz="2400" dirty="0" smtClean="0"/>
              <a:t>A sirene de um carro de polícia emite ondas de 0,34m. O carro se aproxima de um observador em repouso em relação a terra. Sabendo-se que o som se propaga no ar com velocidade de 340 m/s, é correto afirmar.</a:t>
            </a:r>
          </a:p>
          <a:p>
            <a:pPr marL="3175" indent="11113" algn="just">
              <a:buNone/>
            </a:pPr>
            <a:r>
              <a:rPr lang="pt-BR" sz="2400" dirty="0" smtClean="0"/>
              <a:t>a) A frequência real é maior do que a frequência percebida pelo observador.</a:t>
            </a:r>
          </a:p>
          <a:p>
            <a:pPr marL="3175" indent="11113" algn="just">
              <a:buNone/>
            </a:pPr>
            <a:r>
              <a:rPr lang="pt-BR" sz="2400" dirty="0" smtClean="0"/>
              <a:t>b) A frequência real é menor do que a frequência percebida pelo observador.</a:t>
            </a:r>
          </a:p>
          <a:p>
            <a:pPr marL="3175" indent="11113" algn="just">
              <a:buNone/>
            </a:pPr>
            <a:r>
              <a:rPr lang="pt-BR" sz="2400" dirty="0" smtClean="0"/>
              <a:t>c) A frequência real é igual à frequência percebida pelo observador.</a:t>
            </a:r>
          </a:p>
          <a:p>
            <a:pPr marL="3175" indent="11113" algn="just">
              <a:buNone/>
            </a:pPr>
            <a:r>
              <a:rPr lang="pt-BR" sz="2400" dirty="0" smtClean="0"/>
              <a:t>d) A frequência real é 800 Hz e a frequência percebida pelo observador é 1.000 Hz.</a:t>
            </a:r>
          </a:p>
          <a:p>
            <a:pPr marL="3175" indent="11113" algn="just">
              <a:buNone/>
            </a:pPr>
            <a:r>
              <a:rPr lang="pt-BR" sz="2400" dirty="0" smtClean="0"/>
              <a:t>e) A frequência real é 1.000 Hz e a frequência percebida pelo observador é 800 Hz.</a:t>
            </a:r>
          </a:p>
          <a:p>
            <a:pPr marL="3175" indent="11113" algn="just">
              <a:buNone/>
            </a:pPr>
            <a:endParaRPr lang="pt-B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tângulo de cantos arredondados 46"/>
          <p:cNvSpPr/>
          <p:nvPr/>
        </p:nvSpPr>
        <p:spPr>
          <a:xfrm>
            <a:off x="1187624" y="1772816"/>
            <a:ext cx="4536504" cy="396044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Definição</a:t>
            </a:r>
            <a:endParaRPr lang="pt-BR" b="1" dirty="0">
              <a:solidFill>
                <a:srgbClr val="FF0000"/>
              </a:solidFill>
            </a:endParaRPr>
          </a:p>
        </p:txBody>
      </p:sp>
      <p:grpSp>
        <p:nvGrpSpPr>
          <p:cNvPr id="35" name="Grupo 34"/>
          <p:cNvGrpSpPr/>
          <p:nvPr/>
        </p:nvGrpSpPr>
        <p:grpSpPr>
          <a:xfrm>
            <a:off x="3347864" y="3717032"/>
            <a:ext cx="288032" cy="258536"/>
            <a:chOff x="7380312" y="908720"/>
            <a:chExt cx="1080120" cy="1368152"/>
          </a:xfrm>
        </p:grpSpPr>
        <p:sp>
          <p:nvSpPr>
            <p:cNvPr id="9" name="Elipse 8"/>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a:endCxn id="9"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a:endCxn id="9"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a:endCxn id="9"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a:stCxn id="9"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a:endCxn id="9"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a:endCxn id="9"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Elipse 31"/>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Elipse 33"/>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6" name="Elipse 35"/>
          <p:cNvSpPr/>
          <p:nvPr/>
        </p:nvSpPr>
        <p:spPr>
          <a:xfrm>
            <a:off x="3104076" y="3429000"/>
            <a:ext cx="747844" cy="79208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Elipse 39"/>
          <p:cNvSpPr/>
          <p:nvPr/>
        </p:nvSpPr>
        <p:spPr>
          <a:xfrm>
            <a:off x="2809680" y="3149352"/>
            <a:ext cx="1315524" cy="135976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Elipse 40"/>
          <p:cNvSpPr/>
          <p:nvPr/>
        </p:nvSpPr>
        <p:spPr>
          <a:xfrm>
            <a:off x="2483768" y="2869704"/>
            <a:ext cx="1944216" cy="192744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Elipse 41"/>
          <p:cNvSpPr/>
          <p:nvPr/>
        </p:nvSpPr>
        <p:spPr>
          <a:xfrm>
            <a:off x="2195736" y="2622164"/>
            <a:ext cx="2520280" cy="244827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Elipse 42"/>
          <p:cNvSpPr/>
          <p:nvPr/>
        </p:nvSpPr>
        <p:spPr>
          <a:xfrm>
            <a:off x="1937200" y="2378376"/>
            <a:ext cx="3024336" cy="295232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p:cNvSpPr txBox="1"/>
          <p:nvPr/>
        </p:nvSpPr>
        <p:spPr>
          <a:xfrm>
            <a:off x="5868144" y="2844225"/>
            <a:ext cx="2376264" cy="1077218"/>
          </a:xfrm>
          <a:prstGeom prst="rect">
            <a:avLst/>
          </a:prstGeom>
          <a:noFill/>
        </p:spPr>
        <p:txBody>
          <a:bodyPr wrap="square" rtlCol="0">
            <a:spAutoFit/>
          </a:bodyPr>
          <a:lstStyle/>
          <a:p>
            <a:pPr algn="ctr"/>
            <a:r>
              <a:rPr lang="pt-BR" sz="3200" b="1" dirty="0" smtClean="0">
                <a:solidFill>
                  <a:srgbClr val="00B050"/>
                </a:solidFill>
              </a:rPr>
              <a:t>Ondas Concêntricas</a:t>
            </a:r>
            <a:endParaRPr lang="pt-BR" sz="3200" b="1" dirty="0">
              <a:solidFill>
                <a:srgbClr val="00B050"/>
              </a:solidFill>
            </a:endParaRPr>
          </a:p>
        </p:txBody>
      </p:sp>
      <p:sp>
        <p:nvSpPr>
          <p:cNvPr id="45" name="CaixaDeTexto 44"/>
          <p:cNvSpPr txBox="1"/>
          <p:nvPr/>
        </p:nvSpPr>
        <p:spPr>
          <a:xfrm>
            <a:off x="5796136" y="4212377"/>
            <a:ext cx="2376264" cy="584775"/>
          </a:xfrm>
          <a:prstGeom prst="rect">
            <a:avLst/>
          </a:prstGeom>
          <a:noFill/>
        </p:spPr>
        <p:txBody>
          <a:bodyPr wrap="square" rtlCol="0">
            <a:spAutoFit/>
          </a:bodyPr>
          <a:lstStyle/>
          <a:p>
            <a:pPr algn="ctr"/>
            <a:r>
              <a:rPr lang="el-GR" sz="3200" b="1" dirty="0" smtClean="0">
                <a:solidFill>
                  <a:srgbClr val="00B050"/>
                </a:solidFill>
              </a:rPr>
              <a:t>λ</a:t>
            </a:r>
            <a:r>
              <a:rPr lang="pt-BR" sz="3200" b="1" dirty="0" smtClean="0">
                <a:solidFill>
                  <a:srgbClr val="00B050"/>
                </a:solidFill>
              </a:rPr>
              <a:t> </a:t>
            </a:r>
            <a:r>
              <a:rPr lang="pt-BR" sz="3200" b="1" dirty="0" err="1" smtClean="0">
                <a:solidFill>
                  <a:srgbClr val="00B050"/>
                </a:solidFill>
              </a:rPr>
              <a:t>cte</a:t>
            </a:r>
            <a:r>
              <a:rPr lang="pt-BR" sz="3200" b="1" dirty="0" smtClean="0">
                <a:solidFill>
                  <a:srgbClr val="00B050"/>
                </a:solidFill>
              </a:rPr>
              <a:t>!</a:t>
            </a:r>
            <a:endParaRPr lang="pt-BR" sz="3200" b="1" dirty="0">
              <a:solidFill>
                <a:srgbClr val="00B050"/>
              </a:solidFill>
            </a:endParaRPr>
          </a:p>
        </p:txBody>
      </p:sp>
      <p:cxnSp>
        <p:nvCxnSpPr>
          <p:cNvPr id="23" name="Conector reto 22"/>
          <p:cNvCxnSpPr>
            <a:stCxn id="42" idx="7"/>
            <a:endCxn id="43" idx="7"/>
          </p:cNvCxnSpPr>
          <p:nvPr/>
        </p:nvCxnSpPr>
        <p:spPr>
          <a:xfrm flipV="1">
            <a:off x="4346929" y="2810734"/>
            <a:ext cx="171703" cy="1699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10000" fill="hold" nodeType="clickEffect">
                                  <p:stCondLst>
                                    <p:cond delay="0"/>
                                  </p:stCondLst>
                                  <p:childTnLst>
                                    <p:animClr clrSpc="rgb">
                                      <p:cBhvr override="childStyle">
                                        <p:cTn id="6" dur="200" fill="hold"/>
                                        <p:tgtEl>
                                          <p:spTgt spid="35"/>
                                        </p:tgtEl>
                                        <p:attrNameLst>
                                          <p:attrName>style.color</p:attrName>
                                        </p:attrNameLst>
                                      </p:cBhvr>
                                      <p:to>
                                        <a:schemeClr val="accent2"/>
                                      </p:to>
                                    </p:animClr>
                                    <p:animClr clrSpc="rgb">
                                      <p:cBhvr>
                                        <p:cTn id="7" dur="200" fill="hold"/>
                                        <p:tgtEl>
                                          <p:spTgt spid="35"/>
                                        </p:tgtEl>
                                        <p:attrNameLst>
                                          <p:attrName>fillcolor</p:attrName>
                                        </p:attrNameLst>
                                      </p:cBhvr>
                                      <p:to>
                                        <a:schemeClr val="accent2"/>
                                      </p:to>
                                    </p:animClr>
                                    <p:set>
                                      <p:cBhvr>
                                        <p:cTn id="8" dur="200" fill="hold"/>
                                        <p:tgtEl>
                                          <p:spTgt spid="35"/>
                                        </p:tgtEl>
                                        <p:attrNameLst>
                                          <p:attrName>fill.type</p:attrName>
                                        </p:attrNameLst>
                                      </p:cBhvr>
                                      <p:to>
                                        <p:strVal val="solid"/>
                                      </p:to>
                                    </p:set>
                                    <p:set>
                                      <p:cBhvr>
                                        <p:cTn id="9" dur="200" fill="hold"/>
                                        <p:tgtEl>
                                          <p:spTgt spid="35"/>
                                        </p:tgtEl>
                                        <p:attrNameLst>
                                          <p:attrName>fill.on</p:attrName>
                                        </p:attrNameLst>
                                      </p:cBhvr>
                                      <p:to>
                                        <p:strVal val="true"/>
                                      </p:to>
                                    </p:set>
                                    <p:animRot by="120000">
                                      <p:cBhvr>
                                        <p:cTn id="10" dur="200" fill="hold">
                                          <p:stCondLst>
                                            <p:cond delay="0"/>
                                          </p:stCondLst>
                                        </p:cTn>
                                        <p:tgtEl>
                                          <p:spTgt spid="35"/>
                                        </p:tgtEl>
                                        <p:attrNameLst>
                                          <p:attrName>r</p:attrName>
                                        </p:attrNameLst>
                                      </p:cBhvr>
                                    </p:animRot>
                                    <p:animRot by="-240000">
                                      <p:cBhvr>
                                        <p:cTn id="11" dur="400" fill="hold">
                                          <p:stCondLst>
                                            <p:cond delay="400"/>
                                          </p:stCondLst>
                                        </p:cTn>
                                        <p:tgtEl>
                                          <p:spTgt spid="35"/>
                                        </p:tgtEl>
                                        <p:attrNameLst>
                                          <p:attrName>r</p:attrName>
                                        </p:attrNameLst>
                                      </p:cBhvr>
                                    </p:animRot>
                                    <p:animRot by="240000">
                                      <p:cBhvr>
                                        <p:cTn id="12" dur="400" fill="hold">
                                          <p:stCondLst>
                                            <p:cond delay="800"/>
                                          </p:stCondLst>
                                        </p:cTn>
                                        <p:tgtEl>
                                          <p:spTgt spid="35"/>
                                        </p:tgtEl>
                                        <p:attrNameLst>
                                          <p:attrName>r</p:attrName>
                                        </p:attrNameLst>
                                      </p:cBhvr>
                                    </p:animRot>
                                    <p:animRot by="-240000">
                                      <p:cBhvr>
                                        <p:cTn id="13" dur="400" fill="hold">
                                          <p:stCondLst>
                                            <p:cond delay="1200"/>
                                          </p:stCondLst>
                                        </p:cTn>
                                        <p:tgtEl>
                                          <p:spTgt spid="35"/>
                                        </p:tgtEl>
                                        <p:attrNameLst>
                                          <p:attrName>r</p:attrName>
                                        </p:attrNameLst>
                                      </p:cBhvr>
                                    </p:animRot>
                                    <p:animRot by="120000">
                                      <p:cBhvr>
                                        <p:cTn id="14" dur="400" fill="hold">
                                          <p:stCondLst>
                                            <p:cond delay="1600"/>
                                          </p:stCondLst>
                                        </p:cTn>
                                        <p:tgtEl>
                                          <p:spTgt spid="35"/>
                                        </p:tgtEl>
                                        <p:attrNameLst>
                                          <p:attrName>r</p:attrName>
                                        </p:attrNameLst>
                                      </p:cBhvr>
                                    </p:animRot>
                                  </p:childTnLst>
                                </p:cTn>
                              </p:par>
                              <p:par>
                                <p:cTn id="15" presetID="1" presetClass="entr" presetSubtype="0" fill="hold" grpId="1"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26" presetClass="emph" presetSubtype="0" repeatCount="10000" fill="hold" grpId="0" nodeType="withEffect">
                                  <p:stCondLst>
                                    <p:cond delay="0"/>
                                  </p:stCondLst>
                                  <p:childTnLst>
                                    <p:animEffect transition="out" filter="fade">
                                      <p:cBhvr>
                                        <p:cTn id="18" dur="500" tmFilter="0, 0; .2, .5; .8, .5; 1, 0"/>
                                        <p:tgtEl>
                                          <p:spTgt spid="36"/>
                                        </p:tgtEl>
                                      </p:cBhvr>
                                    </p:animEffect>
                                    <p:animScale>
                                      <p:cBhvr>
                                        <p:cTn id="19" dur="250" autoRev="1" fill="hold"/>
                                        <p:tgtEl>
                                          <p:spTgt spid="36"/>
                                        </p:tgtEl>
                                      </p:cBhvr>
                                      <p:by x="105000" y="105000"/>
                                    </p:animScale>
                                  </p:childTnLst>
                                </p:cTn>
                              </p:par>
                              <p:par>
                                <p:cTn id="20" presetID="1" presetClass="entr" presetSubtype="0" fill="hold" grpId="1" nodeType="withEffect">
                                  <p:stCondLst>
                                    <p:cond delay="1000"/>
                                  </p:stCondLst>
                                  <p:childTnLst>
                                    <p:set>
                                      <p:cBhvr>
                                        <p:cTn id="21" dur="1" fill="hold">
                                          <p:stCondLst>
                                            <p:cond delay="0"/>
                                          </p:stCondLst>
                                        </p:cTn>
                                        <p:tgtEl>
                                          <p:spTgt spid="40"/>
                                        </p:tgtEl>
                                        <p:attrNameLst>
                                          <p:attrName>style.visibility</p:attrName>
                                        </p:attrNameLst>
                                      </p:cBhvr>
                                      <p:to>
                                        <p:strVal val="visible"/>
                                      </p:to>
                                    </p:set>
                                  </p:childTnLst>
                                </p:cTn>
                              </p:par>
                              <p:par>
                                <p:cTn id="22" presetID="26" presetClass="emph" presetSubtype="0" repeatCount="10000" fill="hold" grpId="0" nodeType="withEffect">
                                  <p:stCondLst>
                                    <p:cond delay="0"/>
                                  </p:stCondLst>
                                  <p:childTnLst>
                                    <p:animEffect transition="out" filter="fade">
                                      <p:cBhvr>
                                        <p:cTn id="23" dur="500" tmFilter="0, 0; .2, .5; .8, .5; 1, 0"/>
                                        <p:tgtEl>
                                          <p:spTgt spid="40"/>
                                        </p:tgtEl>
                                      </p:cBhvr>
                                    </p:animEffect>
                                    <p:animScale>
                                      <p:cBhvr>
                                        <p:cTn id="24" dur="250" autoRev="1" fill="hold"/>
                                        <p:tgtEl>
                                          <p:spTgt spid="40"/>
                                        </p:tgtEl>
                                      </p:cBhvr>
                                      <p:by x="105000" y="105000"/>
                                    </p:animScale>
                                  </p:childTnLst>
                                </p:cTn>
                              </p:par>
                              <p:par>
                                <p:cTn id="25" presetID="1" presetClass="entr" presetSubtype="0" fill="hold" grpId="1" nodeType="withEffect">
                                  <p:stCondLst>
                                    <p:cond delay="1500"/>
                                  </p:stCondLst>
                                  <p:childTnLst>
                                    <p:set>
                                      <p:cBhvr>
                                        <p:cTn id="26" dur="1" fill="hold">
                                          <p:stCondLst>
                                            <p:cond delay="0"/>
                                          </p:stCondLst>
                                        </p:cTn>
                                        <p:tgtEl>
                                          <p:spTgt spid="41"/>
                                        </p:tgtEl>
                                        <p:attrNameLst>
                                          <p:attrName>style.visibility</p:attrName>
                                        </p:attrNameLst>
                                      </p:cBhvr>
                                      <p:to>
                                        <p:strVal val="visible"/>
                                      </p:to>
                                    </p:set>
                                  </p:childTnLst>
                                </p:cTn>
                              </p:par>
                              <p:par>
                                <p:cTn id="27" presetID="26" presetClass="emph" presetSubtype="0" repeatCount="10000" fill="hold" grpId="0" nodeType="withEffect">
                                  <p:stCondLst>
                                    <p:cond delay="0"/>
                                  </p:stCondLst>
                                  <p:childTnLst>
                                    <p:animEffect transition="out" filter="fade">
                                      <p:cBhvr>
                                        <p:cTn id="28" dur="500" tmFilter="0, 0; .2, .5; .8, .5; 1, 0"/>
                                        <p:tgtEl>
                                          <p:spTgt spid="41"/>
                                        </p:tgtEl>
                                      </p:cBhvr>
                                    </p:animEffect>
                                    <p:animScale>
                                      <p:cBhvr>
                                        <p:cTn id="29" dur="250" autoRev="1" fill="hold"/>
                                        <p:tgtEl>
                                          <p:spTgt spid="41"/>
                                        </p:tgtEl>
                                      </p:cBhvr>
                                      <p:by x="105000" y="105000"/>
                                    </p:animScale>
                                  </p:childTnLst>
                                </p:cTn>
                              </p:par>
                              <p:par>
                                <p:cTn id="30" presetID="1" presetClass="entr" presetSubtype="0" fill="hold" grpId="1" nodeType="withEffect">
                                  <p:stCondLst>
                                    <p:cond delay="2000"/>
                                  </p:stCondLst>
                                  <p:childTnLst>
                                    <p:set>
                                      <p:cBhvr>
                                        <p:cTn id="31" dur="1" fill="hold">
                                          <p:stCondLst>
                                            <p:cond delay="0"/>
                                          </p:stCondLst>
                                        </p:cTn>
                                        <p:tgtEl>
                                          <p:spTgt spid="42"/>
                                        </p:tgtEl>
                                        <p:attrNameLst>
                                          <p:attrName>style.visibility</p:attrName>
                                        </p:attrNameLst>
                                      </p:cBhvr>
                                      <p:to>
                                        <p:strVal val="visible"/>
                                      </p:to>
                                    </p:set>
                                  </p:childTnLst>
                                </p:cTn>
                              </p:par>
                              <p:par>
                                <p:cTn id="32" presetID="26" presetClass="emph" presetSubtype="0" repeatCount="10000" fill="hold" grpId="0" nodeType="withEffect">
                                  <p:stCondLst>
                                    <p:cond delay="0"/>
                                  </p:stCondLst>
                                  <p:childTnLst>
                                    <p:animEffect transition="out" filter="fade">
                                      <p:cBhvr>
                                        <p:cTn id="33" dur="500" tmFilter="0, 0; .2, .5; .8, .5; 1, 0"/>
                                        <p:tgtEl>
                                          <p:spTgt spid="42"/>
                                        </p:tgtEl>
                                      </p:cBhvr>
                                    </p:animEffect>
                                    <p:animScale>
                                      <p:cBhvr>
                                        <p:cTn id="34" dur="250" autoRev="1" fill="hold"/>
                                        <p:tgtEl>
                                          <p:spTgt spid="42"/>
                                        </p:tgtEl>
                                      </p:cBhvr>
                                      <p:by x="105000" y="105000"/>
                                    </p:animScale>
                                  </p:childTnLst>
                                </p:cTn>
                              </p:par>
                              <p:par>
                                <p:cTn id="35" presetID="1" presetClass="entr" presetSubtype="0" fill="hold" grpId="1" nodeType="withEffect">
                                  <p:stCondLst>
                                    <p:cond delay="2500"/>
                                  </p:stCondLst>
                                  <p:childTnLst>
                                    <p:set>
                                      <p:cBhvr>
                                        <p:cTn id="36" dur="1" fill="hold">
                                          <p:stCondLst>
                                            <p:cond delay="0"/>
                                          </p:stCondLst>
                                        </p:cTn>
                                        <p:tgtEl>
                                          <p:spTgt spid="43"/>
                                        </p:tgtEl>
                                        <p:attrNameLst>
                                          <p:attrName>style.visibility</p:attrName>
                                        </p:attrNameLst>
                                      </p:cBhvr>
                                      <p:to>
                                        <p:strVal val="visible"/>
                                      </p:to>
                                    </p:set>
                                  </p:childTnLst>
                                </p:cTn>
                              </p:par>
                              <p:par>
                                <p:cTn id="37" presetID="26" presetClass="emph" presetSubtype="0" repeatCount="10000" fill="hold" grpId="0" nodeType="withEffect">
                                  <p:stCondLst>
                                    <p:cond delay="0"/>
                                  </p:stCondLst>
                                  <p:childTnLst>
                                    <p:animEffect transition="out" filter="fade">
                                      <p:cBhvr>
                                        <p:cTn id="38" dur="500" tmFilter="0, 0; .2, .5; .8, .5; 1, 0"/>
                                        <p:tgtEl>
                                          <p:spTgt spid="43"/>
                                        </p:tgtEl>
                                      </p:cBhvr>
                                    </p:animEffect>
                                    <p:animScale>
                                      <p:cBhvr>
                                        <p:cTn id="39" dur="250" autoRev="1" fill="hold"/>
                                        <p:tgtEl>
                                          <p:spTgt spid="43"/>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47" dur="1000" fill="hold"/>
                                        <p:tgtEl>
                                          <p:spTgt spid="4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59" dur="1000" fill="hold"/>
                                        <p:tgtEl>
                                          <p:spTgt spid="4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0" grpId="0" animBg="1"/>
      <p:bldP spid="40" grpId="1" animBg="1"/>
      <p:bldP spid="41" grpId="0" animBg="1"/>
      <p:bldP spid="41" grpId="1" animBg="1"/>
      <p:bldP spid="42" grpId="0" animBg="1"/>
      <p:bldP spid="42" grpId="1" animBg="1"/>
      <p:bldP spid="43" grpId="0" animBg="1"/>
      <p:bldP spid="43" grpId="1" animBg="1"/>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tângulo de cantos arredondados 46"/>
          <p:cNvSpPr/>
          <p:nvPr/>
        </p:nvSpPr>
        <p:spPr>
          <a:xfrm>
            <a:off x="827584" y="1283508"/>
            <a:ext cx="4968552" cy="453650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Definição</a:t>
            </a:r>
            <a:endParaRPr lang="pt-BR" b="1" dirty="0">
              <a:solidFill>
                <a:srgbClr val="FF0000"/>
              </a:solidFill>
            </a:endParaRPr>
          </a:p>
        </p:txBody>
      </p:sp>
      <p:sp>
        <p:nvSpPr>
          <p:cNvPr id="42" name="Elipse 41"/>
          <p:cNvSpPr/>
          <p:nvPr/>
        </p:nvSpPr>
        <p:spPr>
          <a:xfrm>
            <a:off x="2555776" y="2262124"/>
            <a:ext cx="2304256" cy="228950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Elipse 37"/>
          <p:cNvSpPr/>
          <p:nvPr/>
        </p:nvSpPr>
        <p:spPr>
          <a:xfrm>
            <a:off x="1259632" y="1542044"/>
            <a:ext cx="3816424" cy="372966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Elipse 56"/>
          <p:cNvSpPr/>
          <p:nvPr/>
        </p:nvSpPr>
        <p:spPr>
          <a:xfrm>
            <a:off x="2987824" y="2622164"/>
            <a:ext cx="1656184" cy="1641436"/>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Elipse 57"/>
          <p:cNvSpPr/>
          <p:nvPr/>
        </p:nvSpPr>
        <p:spPr>
          <a:xfrm>
            <a:off x="3267472" y="2838188"/>
            <a:ext cx="1160512" cy="1145764"/>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9" name="Grupo 34"/>
          <p:cNvGrpSpPr/>
          <p:nvPr/>
        </p:nvGrpSpPr>
        <p:grpSpPr>
          <a:xfrm rot="5400000">
            <a:off x="3000840" y="3284984"/>
            <a:ext cx="360040" cy="360040"/>
            <a:chOff x="7380312" y="908720"/>
            <a:chExt cx="1080120" cy="1368152"/>
          </a:xfrm>
        </p:grpSpPr>
        <p:sp>
          <p:nvSpPr>
            <p:cNvPr id="60" name="Elipse 59"/>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Elipse 60"/>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2" name="Conector reto 61"/>
            <p:cNvCxnSpPr>
              <a:endCxn id="60"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a:endCxn id="60"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a:endCxn id="60"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a:stCxn id="60"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a:endCxn id="60"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a:endCxn id="60"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Elipse 67"/>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Elipse 68"/>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0" name="Grupo 34"/>
          <p:cNvGrpSpPr/>
          <p:nvPr/>
        </p:nvGrpSpPr>
        <p:grpSpPr>
          <a:xfrm rot="5400000">
            <a:off x="1848712" y="3284984"/>
            <a:ext cx="360040" cy="360040"/>
            <a:chOff x="7380312" y="908720"/>
            <a:chExt cx="1080120" cy="1368152"/>
          </a:xfrm>
        </p:grpSpPr>
        <p:sp>
          <p:nvSpPr>
            <p:cNvPr id="71" name="Elipse 70"/>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Elipse 71"/>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3" name="Conector reto 72"/>
            <p:cNvCxnSpPr>
              <a:endCxn id="71"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reto 73"/>
            <p:cNvCxnSpPr>
              <a:endCxn id="71"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a:endCxn id="71"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ector reto 75"/>
            <p:cNvCxnSpPr>
              <a:stCxn id="71"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a:endCxn id="71"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a:endCxn id="71"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Elipse 78"/>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Elipse 79"/>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81" name="Grupo 34"/>
          <p:cNvGrpSpPr/>
          <p:nvPr/>
        </p:nvGrpSpPr>
        <p:grpSpPr>
          <a:xfrm rot="5400000">
            <a:off x="2424776" y="3284984"/>
            <a:ext cx="360040" cy="360040"/>
            <a:chOff x="7380312" y="908720"/>
            <a:chExt cx="1080120" cy="1368152"/>
          </a:xfrm>
        </p:grpSpPr>
        <p:sp>
          <p:nvSpPr>
            <p:cNvPr id="82" name="Elipse 81"/>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Elipse 82"/>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4" name="Conector reto 83"/>
            <p:cNvCxnSpPr>
              <a:endCxn id="82"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a:endCxn id="82"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a:endCxn id="82"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ector reto 86"/>
            <p:cNvCxnSpPr>
              <a:stCxn id="82"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ector reto 87"/>
            <p:cNvCxnSpPr>
              <a:endCxn id="82"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to 88"/>
            <p:cNvCxnSpPr>
              <a:endCxn id="82"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Elipse 89"/>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Elipse 90"/>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2" name="Grupo 34"/>
          <p:cNvGrpSpPr/>
          <p:nvPr/>
        </p:nvGrpSpPr>
        <p:grpSpPr>
          <a:xfrm rot="5400000">
            <a:off x="3504896" y="3284984"/>
            <a:ext cx="360040" cy="360040"/>
            <a:chOff x="7380312" y="908720"/>
            <a:chExt cx="1080120" cy="1368152"/>
          </a:xfrm>
        </p:grpSpPr>
        <p:sp>
          <p:nvSpPr>
            <p:cNvPr id="23" name="Elipse 22"/>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reto 25"/>
            <p:cNvCxnSpPr>
              <a:endCxn id="23"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a:endCxn id="23"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a:endCxn id="23"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a:stCxn id="23"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a:endCxn id="23"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a:endCxn id="23"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Elipse 34"/>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Elipse 36"/>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3" name="CaixaDeTexto 52"/>
          <p:cNvSpPr txBox="1"/>
          <p:nvPr/>
        </p:nvSpPr>
        <p:spPr>
          <a:xfrm>
            <a:off x="5148064" y="3140968"/>
            <a:ext cx="360040" cy="615553"/>
          </a:xfrm>
          <a:prstGeom prst="rect">
            <a:avLst/>
          </a:prstGeom>
          <a:noFill/>
        </p:spPr>
        <p:txBody>
          <a:bodyPr wrap="square" rtlCol="0">
            <a:spAutoFit/>
          </a:bodyPr>
          <a:lstStyle/>
          <a:p>
            <a:r>
              <a:rPr lang="pt-BR" sz="3400" b="1" dirty="0" smtClean="0"/>
              <a:t>A</a:t>
            </a:r>
            <a:endParaRPr lang="pt-BR" sz="3400" b="1" dirty="0"/>
          </a:p>
        </p:txBody>
      </p:sp>
      <p:sp>
        <p:nvSpPr>
          <p:cNvPr id="54" name="CaixaDeTexto 53"/>
          <p:cNvSpPr txBox="1"/>
          <p:nvPr/>
        </p:nvSpPr>
        <p:spPr>
          <a:xfrm>
            <a:off x="827584" y="3068960"/>
            <a:ext cx="360040" cy="615553"/>
          </a:xfrm>
          <a:prstGeom prst="rect">
            <a:avLst/>
          </a:prstGeom>
          <a:noFill/>
        </p:spPr>
        <p:txBody>
          <a:bodyPr wrap="square" rtlCol="0">
            <a:spAutoFit/>
          </a:bodyPr>
          <a:lstStyle/>
          <a:p>
            <a:r>
              <a:rPr lang="pt-BR" sz="3400" b="1" dirty="0" smtClean="0"/>
              <a:t>B</a:t>
            </a:r>
            <a:endParaRPr lang="pt-BR" sz="3400" b="1" dirty="0"/>
          </a:p>
        </p:txBody>
      </p:sp>
      <p:sp>
        <p:nvSpPr>
          <p:cNvPr id="55" name="CaixaDeTexto 54"/>
          <p:cNvSpPr txBox="1"/>
          <p:nvPr/>
        </p:nvSpPr>
        <p:spPr>
          <a:xfrm>
            <a:off x="6660232" y="1772816"/>
            <a:ext cx="1584176" cy="646331"/>
          </a:xfrm>
          <a:prstGeom prst="rect">
            <a:avLst/>
          </a:prstGeom>
          <a:noFill/>
        </p:spPr>
        <p:txBody>
          <a:bodyPr wrap="square" rtlCol="0">
            <a:spAutoFit/>
          </a:bodyPr>
          <a:lstStyle/>
          <a:p>
            <a:r>
              <a:rPr lang="pt-BR" sz="3600" b="1" dirty="0" err="1" smtClean="0">
                <a:solidFill>
                  <a:srgbClr val="00B050"/>
                </a:solidFill>
              </a:rPr>
              <a:t>λ</a:t>
            </a:r>
            <a:r>
              <a:rPr lang="pt-BR" sz="3600" b="1" baseline="-25000" dirty="0" err="1" smtClean="0">
                <a:solidFill>
                  <a:srgbClr val="00B050"/>
                </a:solidFill>
              </a:rPr>
              <a:t>A</a:t>
            </a:r>
            <a:r>
              <a:rPr lang="pt-BR" sz="3600" b="1" dirty="0" smtClean="0">
                <a:solidFill>
                  <a:srgbClr val="00B050"/>
                </a:solidFill>
              </a:rPr>
              <a:t>  &lt; </a:t>
            </a:r>
            <a:r>
              <a:rPr lang="el-GR" sz="3600" b="1" dirty="0" smtClean="0">
                <a:solidFill>
                  <a:srgbClr val="00B050"/>
                </a:solidFill>
              </a:rPr>
              <a:t>λ</a:t>
            </a:r>
            <a:r>
              <a:rPr lang="pt-BR" sz="3600" b="1" baseline="-25000" dirty="0" smtClean="0">
                <a:solidFill>
                  <a:srgbClr val="00B050"/>
                </a:solidFill>
              </a:rPr>
              <a:t>B</a:t>
            </a:r>
            <a:endParaRPr lang="pt-BR" sz="3600" b="1" baseline="-25000" dirty="0">
              <a:solidFill>
                <a:srgbClr val="00B050"/>
              </a:solidFill>
            </a:endParaRPr>
          </a:p>
        </p:txBody>
      </p:sp>
      <p:sp>
        <p:nvSpPr>
          <p:cNvPr id="56" name="Seta para baixo 55"/>
          <p:cNvSpPr/>
          <p:nvPr/>
        </p:nvSpPr>
        <p:spPr>
          <a:xfrm>
            <a:off x="7308304" y="2636912"/>
            <a:ext cx="288032" cy="72008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2" name="CaixaDeTexto 91"/>
          <p:cNvSpPr txBox="1"/>
          <p:nvPr/>
        </p:nvSpPr>
        <p:spPr>
          <a:xfrm>
            <a:off x="6732240" y="3430741"/>
            <a:ext cx="1584176" cy="646331"/>
          </a:xfrm>
          <a:prstGeom prst="rect">
            <a:avLst/>
          </a:prstGeom>
          <a:noFill/>
        </p:spPr>
        <p:txBody>
          <a:bodyPr wrap="square" rtlCol="0">
            <a:spAutoFit/>
          </a:bodyPr>
          <a:lstStyle/>
          <a:p>
            <a:r>
              <a:rPr lang="pt-BR" sz="3600" b="1" dirty="0" err="1" smtClean="0">
                <a:solidFill>
                  <a:srgbClr val="00B050"/>
                </a:solidFill>
              </a:rPr>
              <a:t>f</a:t>
            </a:r>
            <a:r>
              <a:rPr lang="pt-BR" sz="3600" b="1" baseline="-25000" dirty="0" err="1" smtClean="0">
                <a:solidFill>
                  <a:srgbClr val="00B050"/>
                </a:solidFill>
              </a:rPr>
              <a:t>A</a:t>
            </a:r>
            <a:r>
              <a:rPr lang="pt-BR" sz="3600" b="1" dirty="0" smtClean="0">
                <a:solidFill>
                  <a:srgbClr val="00B050"/>
                </a:solidFill>
              </a:rPr>
              <a:t>  &gt; </a:t>
            </a:r>
            <a:r>
              <a:rPr lang="pt-BR" sz="3600" b="1" dirty="0" err="1" smtClean="0">
                <a:solidFill>
                  <a:srgbClr val="00B050"/>
                </a:solidFill>
              </a:rPr>
              <a:t>f</a:t>
            </a:r>
            <a:r>
              <a:rPr lang="pt-BR" sz="3600" b="1" baseline="-25000" dirty="0" err="1" smtClean="0">
                <a:solidFill>
                  <a:srgbClr val="00B050"/>
                </a:solidFill>
              </a:rPr>
              <a:t>B</a:t>
            </a:r>
            <a:endParaRPr lang="pt-BR" sz="3600" b="1" baseline="-25000" dirty="0">
              <a:solidFill>
                <a:srgbClr val="00B050"/>
              </a:solidFill>
            </a:endParaRPr>
          </a:p>
        </p:txBody>
      </p:sp>
      <p:cxnSp>
        <p:nvCxnSpPr>
          <p:cNvPr id="94" name="Conector em curva 93"/>
          <p:cNvCxnSpPr/>
          <p:nvPr/>
        </p:nvCxnSpPr>
        <p:spPr>
          <a:xfrm rot="5400000">
            <a:off x="6264188" y="4401108"/>
            <a:ext cx="864096" cy="360040"/>
          </a:xfrm>
          <a:prstGeom prst="curvedConnector3">
            <a:avLst>
              <a:gd name="adj1" fmla="val 32932"/>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6" name="Conector em curva 95"/>
          <p:cNvCxnSpPr/>
          <p:nvPr/>
        </p:nvCxnSpPr>
        <p:spPr>
          <a:xfrm rot="16200000" flipH="1">
            <a:off x="7488324" y="4409492"/>
            <a:ext cx="855712" cy="351656"/>
          </a:xfrm>
          <a:prstGeom prst="curvedConnector3">
            <a:avLst>
              <a:gd name="adj1" fmla="val 39659"/>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8" name="CaixaDeTexto 97"/>
          <p:cNvSpPr txBox="1"/>
          <p:nvPr/>
        </p:nvSpPr>
        <p:spPr>
          <a:xfrm>
            <a:off x="6012160" y="5013176"/>
            <a:ext cx="1080120" cy="492443"/>
          </a:xfrm>
          <a:prstGeom prst="rect">
            <a:avLst/>
          </a:prstGeom>
          <a:noFill/>
        </p:spPr>
        <p:txBody>
          <a:bodyPr wrap="square" rtlCol="0">
            <a:spAutoFit/>
          </a:bodyPr>
          <a:lstStyle/>
          <a:p>
            <a:r>
              <a:rPr lang="pt-BR" sz="2600" b="1" dirty="0" smtClean="0">
                <a:solidFill>
                  <a:schemeClr val="tx2"/>
                </a:solidFill>
              </a:rPr>
              <a:t>Agudo</a:t>
            </a:r>
            <a:endParaRPr lang="pt-BR" sz="2600" b="1" dirty="0">
              <a:solidFill>
                <a:schemeClr val="tx2"/>
              </a:solidFill>
            </a:endParaRPr>
          </a:p>
        </p:txBody>
      </p:sp>
      <p:sp>
        <p:nvSpPr>
          <p:cNvPr id="99" name="CaixaDeTexto 98"/>
          <p:cNvSpPr txBox="1"/>
          <p:nvPr/>
        </p:nvSpPr>
        <p:spPr>
          <a:xfrm>
            <a:off x="7596336" y="5011444"/>
            <a:ext cx="1080120" cy="492443"/>
          </a:xfrm>
          <a:prstGeom prst="rect">
            <a:avLst/>
          </a:prstGeom>
          <a:noFill/>
        </p:spPr>
        <p:txBody>
          <a:bodyPr wrap="square" rtlCol="0">
            <a:spAutoFit/>
          </a:bodyPr>
          <a:lstStyle/>
          <a:p>
            <a:r>
              <a:rPr lang="pt-BR" sz="2600" b="1" dirty="0" smtClean="0">
                <a:solidFill>
                  <a:schemeClr val="tx2"/>
                </a:solidFill>
              </a:rPr>
              <a:t>Grave</a:t>
            </a:r>
            <a:endParaRPr lang="pt-BR" sz="2600" b="1" dirty="0">
              <a:solidFill>
                <a:schemeClr val="tx2"/>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5.55556E-6 L 0.06302 -5.55556E-6 " pathEditMode="relative" ptsTypes="AA">
                                      <p:cBhvr>
                                        <p:cTn id="6" dur="2000" fill="hold"/>
                                        <p:tgtEl>
                                          <p:spTgt spid="70"/>
                                        </p:tgtEl>
                                        <p:attrNameLst>
                                          <p:attrName>ppt_x</p:attrName>
                                          <p:attrName>ppt_y</p:attrName>
                                        </p:attrNameLst>
                                      </p:cBhvr>
                                    </p:animMotion>
                                  </p:childTnLst>
                                </p:cTn>
                              </p:par>
                              <p:par>
                                <p:cTn id="7" presetID="32" presetClass="emph" presetSubtype="0" fill="hold" nodeType="withEffect">
                                  <p:stCondLst>
                                    <p:cond delay="0"/>
                                  </p:stCondLst>
                                  <p:childTnLst>
                                    <p:animClr clrSpc="rgb">
                                      <p:cBhvr override="childStyle">
                                        <p:cTn id="8" dur="100" fill="hold"/>
                                        <p:tgtEl>
                                          <p:spTgt spid="70"/>
                                        </p:tgtEl>
                                        <p:attrNameLst>
                                          <p:attrName>style.color</p:attrName>
                                        </p:attrNameLst>
                                      </p:cBhvr>
                                      <p:to>
                                        <a:schemeClr val="accent2"/>
                                      </p:to>
                                    </p:animClr>
                                    <p:animClr clrSpc="rgb">
                                      <p:cBhvr>
                                        <p:cTn id="9" dur="100" fill="hold"/>
                                        <p:tgtEl>
                                          <p:spTgt spid="70"/>
                                        </p:tgtEl>
                                        <p:attrNameLst>
                                          <p:attrName>fillcolor</p:attrName>
                                        </p:attrNameLst>
                                      </p:cBhvr>
                                      <p:to>
                                        <a:schemeClr val="accent2"/>
                                      </p:to>
                                    </p:animClr>
                                    <p:set>
                                      <p:cBhvr>
                                        <p:cTn id="10" dur="100" fill="hold"/>
                                        <p:tgtEl>
                                          <p:spTgt spid="70"/>
                                        </p:tgtEl>
                                        <p:attrNameLst>
                                          <p:attrName>fill.type</p:attrName>
                                        </p:attrNameLst>
                                      </p:cBhvr>
                                      <p:to>
                                        <p:strVal val="solid"/>
                                      </p:to>
                                    </p:set>
                                    <p:set>
                                      <p:cBhvr>
                                        <p:cTn id="11" dur="100" fill="hold"/>
                                        <p:tgtEl>
                                          <p:spTgt spid="70"/>
                                        </p:tgtEl>
                                        <p:attrNameLst>
                                          <p:attrName>fill.on</p:attrName>
                                        </p:attrNameLst>
                                      </p:cBhvr>
                                      <p:to>
                                        <p:strVal val="true"/>
                                      </p:to>
                                    </p:set>
                                    <p:animRot by="120000">
                                      <p:cBhvr>
                                        <p:cTn id="12" dur="100" fill="hold">
                                          <p:stCondLst>
                                            <p:cond delay="0"/>
                                          </p:stCondLst>
                                        </p:cTn>
                                        <p:tgtEl>
                                          <p:spTgt spid="70"/>
                                        </p:tgtEl>
                                        <p:attrNameLst>
                                          <p:attrName>r</p:attrName>
                                        </p:attrNameLst>
                                      </p:cBhvr>
                                    </p:animRot>
                                    <p:animRot by="-240000">
                                      <p:cBhvr>
                                        <p:cTn id="13" dur="200" fill="hold">
                                          <p:stCondLst>
                                            <p:cond delay="200"/>
                                          </p:stCondLst>
                                        </p:cTn>
                                        <p:tgtEl>
                                          <p:spTgt spid="70"/>
                                        </p:tgtEl>
                                        <p:attrNameLst>
                                          <p:attrName>r</p:attrName>
                                        </p:attrNameLst>
                                      </p:cBhvr>
                                    </p:animRot>
                                    <p:animRot by="240000">
                                      <p:cBhvr>
                                        <p:cTn id="14" dur="200" fill="hold">
                                          <p:stCondLst>
                                            <p:cond delay="400"/>
                                          </p:stCondLst>
                                        </p:cTn>
                                        <p:tgtEl>
                                          <p:spTgt spid="70"/>
                                        </p:tgtEl>
                                        <p:attrNameLst>
                                          <p:attrName>r</p:attrName>
                                        </p:attrNameLst>
                                      </p:cBhvr>
                                    </p:animRot>
                                    <p:animRot by="-240000">
                                      <p:cBhvr>
                                        <p:cTn id="15" dur="200" fill="hold">
                                          <p:stCondLst>
                                            <p:cond delay="600"/>
                                          </p:stCondLst>
                                        </p:cTn>
                                        <p:tgtEl>
                                          <p:spTgt spid="70"/>
                                        </p:tgtEl>
                                        <p:attrNameLst>
                                          <p:attrName>r</p:attrName>
                                        </p:attrNameLst>
                                      </p:cBhvr>
                                    </p:animRot>
                                    <p:animRot by="120000">
                                      <p:cBhvr>
                                        <p:cTn id="16" dur="200" fill="hold">
                                          <p:stCondLst>
                                            <p:cond delay="800"/>
                                          </p:stCondLst>
                                        </p:cTn>
                                        <p:tgtEl>
                                          <p:spTgt spid="70"/>
                                        </p:tgtEl>
                                        <p:attrNameLst>
                                          <p:attrName>r</p:attrName>
                                        </p:attrNameLst>
                                      </p:cBhvr>
                                    </p:animRo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38"/>
                                        </p:tgtEl>
                                        <p:attrNameLst>
                                          <p:attrName>style.visibility</p:attrName>
                                        </p:attrNameLst>
                                      </p:cBhvr>
                                      <p:to>
                                        <p:strVal val="visible"/>
                                      </p:to>
                                    </p:set>
                                  </p:childTnLst>
                                </p:cTn>
                              </p:par>
                              <p:par>
                                <p:cTn id="22" presetID="26" presetClass="emph" presetSubtype="0" repeatCount="indefinite" fill="hold" grpId="1" nodeType="withEffect">
                                  <p:stCondLst>
                                    <p:cond delay="0"/>
                                  </p:stCondLst>
                                  <p:endCondLst>
                                    <p:cond evt="onNext" delay="0">
                                      <p:tgtEl>
                                        <p:sldTgt/>
                                      </p:tgtEl>
                                    </p:cond>
                                  </p:endCondLst>
                                  <p:childTnLst>
                                    <p:animEffect transition="out" filter="fade">
                                      <p:cBhvr>
                                        <p:cTn id="23" dur="500" tmFilter="0, 0; .2, .5; .8, .5; 1, 0"/>
                                        <p:tgtEl>
                                          <p:spTgt spid="38"/>
                                        </p:tgtEl>
                                      </p:cBhvr>
                                    </p:animEffect>
                                    <p:animScale>
                                      <p:cBhvr>
                                        <p:cTn id="24" dur="250" autoRev="1" fill="hold"/>
                                        <p:tgtEl>
                                          <p:spTgt spid="38"/>
                                        </p:tgtEl>
                                      </p:cBhvr>
                                      <p:by x="105000" y="105000"/>
                                    </p:animScale>
                                  </p:childTnLst>
                                </p:cTn>
                              </p:par>
                              <p:par>
                                <p:cTn id="25" presetID="0" presetClass="path" presetSubtype="0" accel="50000" decel="50000" fill="hold" nodeType="withEffect">
                                  <p:stCondLst>
                                    <p:cond delay="0"/>
                                  </p:stCondLst>
                                  <p:childTnLst>
                                    <p:animMotion origin="layout" path="M -3.05556E-6 2.59259E-6 L 0.06302 2.59259E-6 " pathEditMode="relative" ptsTypes="AA">
                                      <p:cBhvr>
                                        <p:cTn id="26" dur="2000" fill="hold"/>
                                        <p:tgtEl>
                                          <p:spTgt spid="81"/>
                                        </p:tgtEl>
                                        <p:attrNameLst>
                                          <p:attrName>ppt_x</p:attrName>
                                          <p:attrName>ppt_y</p:attrName>
                                        </p:attrNameLst>
                                      </p:cBhvr>
                                    </p:animMotion>
                                  </p:childTnLst>
                                </p:cTn>
                              </p:par>
                              <p:par>
                                <p:cTn id="27" presetID="32" presetClass="emph" presetSubtype="0" fill="hold" nodeType="withEffect">
                                  <p:stCondLst>
                                    <p:cond delay="0"/>
                                  </p:stCondLst>
                                  <p:childTnLst>
                                    <p:animClr clrSpc="rgb">
                                      <p:cBhvr override="childStyle">
                                        <p:cTn id="28" dur="100" fill="hold"/>
                                        <p:tgtEl>
                                          <p:spTgt spid="81"/>
                                        </p:tgtEl>
                                        <p:attrNameLst>
                                          <p:attrName>style.color</p:attrName>
                                        </p:attrNameLst>
                                      </p:cBhvr>
                                      <p:to>
                                        <a:schemeClr val="accent2"/>
                                      </p:to>
                                    </p:animClr>
                                    <p:animClr clrSpc="rgb">
                                      <p:cBhvr>
                                        <p:cTn id="29" dur="100" fill="hold"/>
                                        <p:tgtEl>
                                          <p:spTgt spid="81"/>
                                        </p:tgtEl>
                                        <p:attrNameLst>
                                          <p:attrName>fillcolor</p:attrName>
                                        </p:attrNameLst>
                                      </p:cBhvr>
                                      <p:to>
                                        <a:schemeClr val="accent2"/>
                                      </p:to>
                                    </p:animClr>
                                    <p:set>
                                      <p:cBhvr>
                                        <p:cTn id="30" dur="100" fill="hold"/>
                                        <p:tgtEl>
                                          <p:spTgt spid="81"/>
                                        </p:tgtEl>
                                        <p:attrNameLst>
                                          <p:attrName>fill.type</p:attrName>
                                        </p:attrNameLst>
                                      </p:cBhvr>
                                      <p:to>
                                        <p:strVal val="solid"/>
                                      </p:to>
                                    </p:set>
                                    <p:set>
                                      <p:cBhvr>
                                        <p:cTn id="31" dur="100" fill="hold"/>
                                        <p:tgtEl>
                                          <p:spTgt spid="81"/>
                                        </p:tgtEl>
                                        <p:attrNameLst>
                                          <p:attrName>fill.on</p:attrName>
                                        </p:attrNameLst>
                                      </p:cBhvr>
                                      <p:to>
                                        <p:strVal val="true"/>
                                      </p:to>
                                    </p:set>
                                    <p:animRot by="120000">
                                      <p:cBhvr>
                                        <p:cTn id="32" dur="100" fill="hold">
                                          <p:stCondLst>
                                            <p:cond delay="0"/>
                                          </p:stCondLst>
                                        </p:cTn>
                                        <p:tgtEl>
                                          <p:spTgt spid="81"/>
                                        </p:tgtEl>
                                        <p:attrNameLst>
                                          <p:attrName>r</p:attrName>
                                        </p:attrNameLst>
                                      </p:cBhvr>
                                    </p:animRot>
                                    <p:animRot by="-240000">
                                      <p:cBhvr>
                                        <p:cTn id="33" dur="200" fill="hold">
                                          <p:stCondLst>
                                            <p:cond delay="200"/>
                                          </p:stCondLst>
                                        </p:cTn>
                                        <p:tgtEl>
                                          <p:spTgt spid="81"/>
                                        </p:tgtEl>
                                        <p:attrNameLst>
                                          <p:attrName>r</p:attrName>
                                        </p:attrNameLst>
                                      </p:cBhvr>
                                    </p:animRot>
                                    <p:animRot by="240000">
                                      <p:cBhvr>
                                        <p:cTn id="34" dur="200" fill="hold">
                                          <p:stCondLst>
                                            <p:cond delay="400"/>
                                          </p:stCondLst>
                                        </p:cTn>
                                        <p:tgtEl>
                                          <p:spTgt spid="81"/>
                                        </p:tgtEl>
                                        <p:attrNameLst>
                                          <p:attrName>r</p:attrName>
                                        </p:attrNameLst>
                                      </p:cBhvr>
                                    </p:animRot>
                                    <p:animRot by="-240000">
                                      <p:cBhvr>
                                        <p:cTn id="35" dur="200" fill="hold">
                                          <p:stCondLst>
                                            <p:cond delay="600"/>
                                          </p:stCondLst>
                                        </p:cTn>
                                        <p:tgtEl>
                                          <p:spTgt spid="81"/>
                                        </p:tgtEl>
                                        <p:attrNameLst>
                                          <p:attrName>r</p:attrName>
                                        </p:attrNameLst>
                                      </p:cBhvr>
                                    </p:animRot>
                                    <p:animRot by="120000">
                                      <p:cBhvr>
                                        <p:cTn id="36" dur="200" fill="hold">
                                          <p:stCondLst>
                                            <p:cond delay="800"/>
                                          </p:stCondLst>
                                        </p:cTn>
                                        <p:tgtEl>
                                          <p:spTgt spid="81"/>
                                        </p:tgtEl>
                                        <p:attrNameLst>
                                          <p:attrName>r</p:attrName>
                                        </p:attrNameLst>
                                      </p:cBhvr>
                                    </p:animRot>
                                  </p:childTnLst>
                                </p:cTn>
                              </p:par>
                              <p:par>
                                <p:cTn id="37" presetID="1" presetClass="entr" presetSubtype="0" fill="hold" nodeType="withEffect">
                                  <p:stCondLst>
                                    <p:cond delay="2500"/>
                                  </p:stCondLst>
                                  <p:childTnLst>
                                    <p:set>
                                      <p:cBhvr>
                                        <p:cTn id="38" dur="1" fill="hold">
                                          <p:stCondLst>
                                            <p:cond delay="0"/>
                                          </p:stCondLst>
                                        </p:cTn>
                                        <p:tgtEl>
                                          <p:spTgt spid="59"/>
                                        </p:tgtEl>
                                        <p:attrNameLst>
                                          <p:attrName>style.visibility</p:attrName>
                                        </p:attrNameLst>
                                      </p:cBhvr>
                                      <p:to>
                                        <p:strVal val="visible"/>
                                      </p:to>
                                    </p:set>
                                  </p:childTnLst>
                                </p:cTn>
                              </p:par>
                              <p:par>
                                <p:cTn id="39" presetID="0" presetClass="path" presetSubtype="0" accel="50000" decel="50000" fill="hold" nodeType="withEffect">
                                  <p:stCondLst>
                                    <p:cond delay="2000"/>
                                  </p:stCondLst>
                                  <p:childTnLst>
                                    <p:animMotion origin="layout" path="M -5.55556E-7 2.59259E-6 L 0.06302 2.59259E-6 " pathEditMode="relative" ptsTypes="AA">
                                      <p:cBhvr>
                                        <p:cTn id="40" dur="2000" fill="hold"/>
                                        <p:tgtEl>
                                          <p:spTgt spid="59"/>
                                        </p:tgtEl>
                                        <p:attrNameLst>
                                          <p:attrName>ppt_x</p:attrName>
                                          <p:attrName>ppt_y</p:attrName>
                                        </p:attrNameLst>
                                      </p:cBhvr>
                                    </p:animMotion>
                                  </p:childTnLst>
                                </p:cTn>
                              </p:par>
                              <p:par>
                                <p:cTn id="41" presetID="1" presetClass="entr" presetSubtype="0" fill="hold" grpId="0" nodeType="withEffect">
                                  <p:stCondLst>
                                    <p:cond delay="1500"/>
                                  </p:stCondLst>
                                  <p:childTnLst>
                                    <p:set>
                                      <p:cBhvr>
                                        <p:cTn id="42" dur="1" fill="hold">
                                          <p:stCondLst>
                                            <p:cond delay="0"/>
                                          </p:stCondLst>
                                        </p:cTn>
                                        <p:tgtEl>
                                          <p:spTgt spid="42"/>
                                        </p:tgtEl>
                                        <p:attrNameLst>
                                          <p:attrName>style.visibility</p:attrName>
                                        </p:attrNameLst>
                                      </p:cBhvr>
                                      <p:to>
                                        <p:strVal val="visible"/>
                                      </p:to>
                                    </p:set>
                                  </p:childTnLst>
                                </p:cTn>
                              </p:par>
                              <p:par>
                                <p:cTn id="43" presetID="26" presetClass="emph" presetSubtype="0" repeatCount="indefinite" fill="hold" grpId="1" nodeType="withEffect">
                                  <p:stCondLst>
                                    <p:cond delay="500"/>
                                  </p:stCondLst>
                                  <p:endCondLst>
                                    <p:cond evt="onNext" delay="0">
                                      <p:tgtEl>
                                        <p:sldTgt/>
                                      </p:tgtEl>
                                    </p:cond>
                                  </p:endCondLst>
                                  <p:childTnLst>
                                    <p:animEffect transition="out" filter="fade">
                                      <p:cBhvr>
                                        <p:cTn id="44" dur="500" tmFilter="0, 0; .2, .5; .8, .5; 1, 0"/>
                                        <p:tgtEl>
                                          <p:spTgt spid="42"/>
                                        </p:tgtEl>
                                      </p:cBhvr>
                                    </p:animEffect>
                                    <p:animScale>
                                      <p:cBhvr>
                                        <p:cTn id="45" dur="250" autoRev="1" fill="hold"/>
                                        <p:tgtEl>
                                          <p:spTgt spid="42"/>
                                        </p:tgtEl>
                                      </p:cBhvr>
                                      <p:by x="105000" y="105000"/>
                                    </p:animScale>
                                  </p:childTnLst>
                                </p:cTn>
                              </p:par>
                              <p:par>
                                <p:cTn id="46" presetID="32" presetClass="emph" presetSubtype="0" fill="hold" nodeType="withEffect">
                                  <p:stCondLst>
                                    <p:cond delay="0"/>
                                  </p:stCondLst>
                                  <p:childTnLst>
                                    <p:animClr clrSpc="rgb">
                                      <p:cBhvr override="childStyle">
                                        <p:cTn id="47" dur="100" fill="hold"/>
                                        <p:tgtEl>
                                          <p:spTgt spid="59"/>
                                        </p:tgtEl>
                                        <p:attrNameLst>
                                          <p:attrName>style.color</p:attrName>
                                        </p:attrNameLst>
                                      </p:cBhvr>
                                      <p:to>
                                        <a:schemeClr val="accent2"/>
                                      </p:to>
                                    </p:animClr>
                                    <p:animClr clrSpc="rgb">
                                      <p:cBhvr>
                                        <p:cTn id="48" dur="100" fill="hold"/>
                                        <p:tgtEl>
                                          <p:spTgt spid="59"/>
                                        </p:tgtEl>
                                        <p:attrNameLst>
                                          <p:attrName>fillcolor</p:attrName>
                                        </p:attrNameLst>
                                      </p:cBhvr>
                                      <p:to>
                                        <a:schemeClr val="accent2"/>
                                      </p:to>
                                    </p:animClr>
                                    <p:set>
                                      <p:cBhvr>
                                        <p:cTn id="49" dur="100" fill="hold"/>
                                        <p:tgtEl>
                                          <p:spTgt spid="59"/>
                                        </p:tgtEl>
                                        <p:attrNameLst>
                                          <p:attrName>fill.type</p:attrName>
                                        </p:attrNameLst>
                                      </p:cBhvr>
                                      <p:to>
                                        <p:strVal val="solid"/>
                                      </p:to>
                                    </p:set>
                                    <p:set>
                                      <p:cBhvr>
                                        <p:cTn id="50" dur="100" fill="hold"/>
                                        <p:tgtEl>
                                          <p:spTgt spid="59"/>
                                        </p:tgtEl>
                                        <p:attrNameLst>
                                          <p:attrName>fill.on</p:attrName>
                                        </p:attrNameLst>
                                      </p:cBhvr>
                                      <p:to>
                                        <p:strVal val="true"/>
                                      </p:to>
                                    </p:set>
                                    <p:animRot by="120000">
                                      <p:cBhvr>
                                        <p:cTn id="51" dur="100" fill="hold">
                                          <p:stCondLst>
                                            <p:cond delay="0"/>
                                          </p:stCondLst>
                                        </p:cTn>
                                        <p:tgtEl>
                                          <p:spTgt spid="59"/>
                                        </p:tgtEl>
                                        <p:attrNameLst>
                                          <p:attrName>r</p:attrName>
                                        </p:attrNameLst>
                                      </p:cBhvr>
                                    </p:animRot>
                                    <p:animRot by="-240000">
                                      <p:cBhvr>
                                        <p:cTn id="52" dur="200" fill="hold">
                                          <p:stCondLst>
                                            <p:cond delay="200"/>
                                          </p:stCondLst>
                                        </p:cTn>
                                        <p:tgtEl>
                                          <p:spTgt spid="59"/>
                                        </p:tgtEl>
                                        <p:attrNameLst>
                                          <p:attrName>r</p:attrName>
                                        </p:attrNameLst>
                                      </p:cBhvr>
                                    </p:animRot>
                                    <p:animRot by="240000">
                                      <p:cBhvr>
                                        <p:cTn id="53" dur="200" fill="hold">
                                          <p:stCondLst>
                                            <p:cond delay="400"/>
                                          </p:stCondLst>
                                        </p:cTn>
                                        <p:tgtEl>
                                          <p:spTgt spid="59"/>
                                        </p:tgtEl>
                                        <p:attrNameLst>
                                          <p:attrName>r</p:attrName>
                                        </p:attrNameLst>
                                      </p:cBhvr>
                                    </p:animRot>
                                    <p:animRot by="-240000">
                                      <p:cBhvr>
                                        <p:cTn id="54" dur="200" fill="hold">
                                          <p:stCondLst>
                                            <p:cond delay="600"/>
                                          </p:stCondLst>
                                        </p:cTn>
                                        <p:tgtEl>
                                          <p:spTgt spid="59"/>
                                        </p:tgtEl>
                                        <p:attrNameLst>
                                          <p:attrName>r</p:attrName>
                                        </p:attrNameLst>
                                      </p:cBhvr>
                                    </p:animRot>
                                    <p:animRot by="120000">
                                      <p:cBhvr>
                                        <p:cTn id="55" dur="200" fill="hold">
                                          <p:stCondLst>
                                            <p:cond delay="800"/>
                                          </p:stCondLst>
                                        </p:cTn>
                                        <p:tgtEl>
                                          <p:spTgt spid="59"/>
                                        </p:tgtEl>
                                        <p:attrNameLst>
                                          <p:attrName>r</p:attrName>
                                        </p:attrNameLst>
                                      </p:cBhvr>
                                    </p:animRot>
                                  </p:childTnLst>
                                </p:cTn>
                              </p:par>
                              <p:par>
                                <p:cTn id="56" presetID="1" presetClass="entr" presetSubtype="0" fill="hold" nodeType="withEffect">
                                  <p:stCondLst>
                                    <p:cond delay="4000"/>
                                  </p:stCondLst>
                                  <p:childTnLst>
                                    <p:set>
                                      <p:cBhvr>
                                        <p:cTn id="57" dur="1" fill="hold">
                                          <p:stCondLst>
                                            <p:cond delay="0"/>
                                          </p:stCondLst>
                                        </p:cTn>
                                        <p:tgtEl>
                                          <p:spTgt spid="22"/>
                                        </p:tgtEl>
                                        <p:attrNameLst>
                                          <p:attrName>style.visibility</p:attrName>
                                        </p:attrNameLst>
                                      </p:cBhvr>
                                      <p:to>
                                        <p:strVal val="visible"/>
                                      </p:to>
                                    </p:set>
                                  </p:childTnLst>
                                </p:cTn>
                              </p:par>
                              <p:par>
                                <p:cTn id="58" presetID="0" presetClass="path" presetSubtype="0" accel="50000" decel="50000" fill="hold" nodeType="withEffect">
                                  <p:stCondLst>
                                    <p:cond delay="4000"/>
                                  </p:stCondLst>
                                  <p:childTnLst>
                                    <p:animMotion origin="layout" path="M -5.55556E-7 -7.40741E-6 L 0.06302 -7.40741E-6 " pathEditMode="relative" ptsTypes="AA">
                                      <p:cBhvr>
                                        <p:cTn id="59" dur="2000" fill="hold"/>
                                        <p:tgtEl>
                                          <p:spTgt spid="22"/>
                                        </p:tgtEl>
                                        <p:attrNameLst>
                                          <p:attrName>ppt_x</p:attrName>
                                          <p:attrName>ppt_y</p:attrName>
                                        </p:attrNameLst>
                                      </p:cBhvr>
                                    </p:animMotion>
                                  </p:childTnLst>
                                </p:cTn>
                              </p:par>
                              <p:par>
                                <p:cTn id="60" presetID="1" presetClass="entr" presetSubtype="0" fill="hold" grpId="0" nodeType="withEffect">
                                  <p:stCondLst>
                                    <p:cond delay="2500"/>
                                  </p:stCondLst>
                                  <p:childTnLst>
                                    <p:set>
                                      <p:cBhvr>
                                        <p:cTn id="61" dur="1" fill="hold">
                                          <p:stCondLst>
                                            <p:cond delay="0"/>
                                          </p:stCondLst>
                                        </p:cTn>
                                        <p:tgtEl>
                                          <p:spTgt spid="57"/>
                                        </p:tgtEl>
                                        <p:attrNameLst>
                                          <p:attrName>style.visibility</p:attrName>
                                        </p:attrNameLst>
                                      </p:cBhvr>
                                      <p:to>
                                        <p:strVal val="visible"/>
                                      </p:to>
                                    </p:set>
                                  </p:childTnLst>
                                </p:cTn>
                              </p:par>
                              <p:par>
                                <p:cTn id="62" presetID="26" presetClass="emph" presetSubtype="0" repeatCount="indefinite" fill="hold" grpId="1" nodeType="withEffect">
                                  <p:stCondLst>
                                    <p:cond delay="0"/>
                                  </p:stCondLst>
                                  <p:endCondLst>
                                    <p:cond evt="onNext" delay="0">
                                      <p:tgtEl>
                                        <p:sldTgt/>
                                      </p:tgtEl>
                                    </p:cond>
                                  </p:endCondLst>
                                  <p:childTnLst>
                                    <p:animEffect transition="out" filter="fade">
                                      <p:cBhvr>
                                        <p:cTn id="63" dur="500" tmFilter="0, 0; .2, .5; .8, .5; 1, 0"/>
                                        <p:tgtEl>
                                          <p:spTgt spid="57"/>
                                        </p:tgtEl>
                                      </p:cBhvr>
                                    </p:animEffect>
                                    <p:animScale>
                                      <p:cBhvr>
                                        <p:cTn id="64" dur="250" autoRev="1" fill="hold"/>
                                        <p:tgtEl>
                                          <p:spTgt spid="57"/>
                                        </p:tgtEl>
                                      </p:cBhvr>
                                      <p:by x="105000" y="105000"/>
                                    </p:animScale>
                                  </p:childTnLst>
                                </p:cTn>
                              </p:par>
                              <p:par>
                                <p:cTn id="65" presetID="32" presetClass="emph" presetSubtype="0" fill="hold" nodeType="withEffect">
                                  <p:stCondLst>
                                    <p:cond delay="4000"/>
                                  </p:stCondLst>
                                  <p:childTnLst>
                                    <p:animClr clrSpc="rgb">
                                      <p:cBhvr override="childStyle">
                                        <p:cTn id="66" dur="100" fill="hold"/>
                                        <p:tgtEl>
                                          <p:spTgt spid="22"/>
                                        </p:tgtEl>
                                        <p:attrNameLst>
                                          <p:attrName>style.color</p:attrName>
                                        </p:attrNameLst>
                                      </p:cBhvr>
                                      <p:to>
                                        <a:schemeClr val="accent2"/>
                                      </p:to>
                                    </p:animClr>
                                    <p:animClr clrSpc="rgb">
                                      <p:cBhvr>
                                        <p:cTn id="67" dur="100" fill="hold"/>
                                        <p:tgtEl>
                                          <p:spTgt spid="22"/>
                                        </p:tgtEl>
                                        <p:attrNameLst>
                                          <p:attrName>fillcolor</p:attrName>
                                        </p:attrNameLst>
                                      </p:cBhvr>
                                      <p:to>
                                        <a:schemeClr val="accent2"/>
                                      </p:to>
                                    </p:animClr>
                                    <p:set>
                                      <p:cBhvr>
                                        <p:cTn id="68" dur="100" fill="hold"/>
                                        <p:tgtEl>
                                          <p:spTgt spid="22"/>
                                        </p:tgtEl>
                                        <p:attrNameLst>
                                          <p:attrName>fill.type</p:attrName>
                                        </p:attrNameLst>
                                      </p:cBhvr>
                                      <p:to>
                                        <p:strVal val="solid"/>
                                      </p:to>
                                    </p:set>
                                    <p:set>
                                      <p:cBhvr>
                                        <p:cTn id="69" dur="100" fill="hold"/>
                                        <p:tgtEl>
                                          <p:spTgt spid="22"/>
                                        </p:tgtEl>
                                        <p:attrNameLst>
                                          <p:attrName>fill.on</p:attrName>
                                        </p:attrNameLst>
                                      </p:cBhvr>
                                      <p:to>
                                        <p:strVal val="true"/>
                                      </p:to>
                                    </p:set>
                                    <p:animRot by="120000">
                                      <p:cBhvr>
                                        <p:cTn id="70" dur="100" fill="hold">
                                          <p:stCondLst>
                                            <p:cond delay="0"/>
                                          </p:stCondLst>
                                        </p:cTn>
                                        <p:tgtEl>
                                          <p:spTgt spid="22"/>
                                        </p:tgtEl>
                                        <p:attrNameLst>
                                          <p:attrName>r</p:attrName>
                                        </p:attrNameLst>
                                      </p:cBhvr>
                                    </p:animRot>
                                    <p:animRot by="-240000">
                                      <p:cBhvr>
                                        <p:cTn id="71" dur="200" fill="hold">
                                          <p:stCondLst>
                                            <p:cond delay="200"/>
                                          </p:stCondLst>
                                        </p:cTn>
                                        <p:tgtEl>
                                          <p:spTgt spid="22"/>
                                        </p:tgtEl>
                                        <p:attrNameLst>
                                          <p:attrName>r</p:attrName>
                                        </p:attrNameLst>
                                      </p:cBhvr>
                                    </p:animRot>
                                    <p:animRot by="240000">
                                      <p:cBhvr>
                                        <p:cTn id="72" dur="200" fill="hold">
                                          <p:stCondLst>
                                            <p:cond delay="400"/>
                                          </p:stCondLst>
                                        </p:cTn>
                                        <p:tgtEl>
                                          <p:spTgt spid="22"/>
                                        </p:tgtEl>
                                        <p:attrNameLst>
                                          <p:attrName>r</p:attrName>
                                        </p:attrNameLst>
                                      </p:cBhvr>
                                    </p:animRot>
                                    <p:animRot by="-240000">
                                      <p:cBhvr>
                                        <p:cTn id="73" dur="200" fill="hold">
                                          <p:stCondLst>
                                            <p:cond delay="600"/>
                                          </p:stCondLst>
                                        </p:cTn>
                                        <p:tgtEl>
                                          <p:spTgt spid="22"/>
                                        </p:tgtEl>
                                        <p:attrNameLst>
                                          <p:attrName>r</p:attrName>
                                        </p:attrNameLst>
                                      </p:cBhvr>
                                    </p:animRot>
                                    <p:animRot by="120000">
                                      <p:cBhvr>
                                        <p:cTn id="74" dur="200" fill="hold">
                                          <p:stCondLst>
                                            <p:cond delay="800"/>
                                          </p:stCondLst>
                                        </p:cTn>
                                        <p:tgtEl>
                                          <p:spTgt spid="22"/>
                                        </p:tgtEl>
                                        <p:attrNameLst>
                                          <p:attrName>r</p:attrName>
                                        </p:attrNameLst>
                                      </p:cBhvr>
                                    </p:animRot>
                                  </p:childTnLst>
                                </p:cTn>
                              </p:par>
                              <p:par>
                                <p:cTn id="75" presetID="1" presetClass="entr" presetSubtype="0" fill="hold" grpId="0" nodeType="withEffect">
                                  <p:stCondLst>
                                    <p:cond delay="4000"/>
                                  </p:stCondLst>
                                  <p:childTnLst>
                                    <p:set>
                                      <p:cBhvr>
                                        <p:cTn id="76" dur="1" fill="hold">
                                          <p:stCondLst>
                                            <p:cond delay="0"/>
                                          </p:stCondLst>
                                        </p:cTn>
                                        <p:tgtEl>
                                          <p:spTgt spid="58"/>
                                        </p:tgtEl>
                                        <p:attrNameLst>
                                          <p:attrName>style.visibility</p:attrName>
                                        </p:attrNameLst>
                                      </p:cBhvr>
                                      <p:to>
                                        <p:strVal val="visible"/>
                                      </p:to>
                                    </p:set>
                                  </p:childTnLst>
                                </p:cTn>
                              </p:par>
                              <p:par>
                                <p:cTn id="77" presetID="26" presetClass="emph" presetSubtype="0" repeatCount="indefinite" fill="hold" grpId="1" nodeType="withEffect">
                                  <p:stCondLst>
                                    <p:cond delay="0"/>
                                  </p:stCondLst>
                                  <p:endCondLst>
                                    <p:cond evt="onNext" delay="0">
                                      <p:tgtEl>
                                        <p:sldTgt/>
                                      </p:tgtEl>
                                    </p:cond>
                                  </p:endCondLst>
                                  <p:childTnLst>
                                    <p:animEffect transition="out" filter="fade">
                                      <p:cBhvr>
                                        <p:cTn id="78" dur="500" tmFilter="0, 0; .2, .5; .8, .5; 1, 0"/>
                                        <p:tgtEl>
                                          <p:spTgt spid="58"/>
                                        </p:tgtEl>
                                      </p:cBhvr>
                                    </p:animEffect>
                                    <p:animScale>
                                      <p:cBhvr>
                                        <p:cTn id="79" dur="250" autoRev="1" fill="hold"/>
                                        <p:tgtEl>
                                          <p:spTgt spid="58"/>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87" dur="1000" fill="hold"/>
                                        <p:tgtEl>
                                          <p:spTgt spid="53"/>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53"/>
                                        </p:tgtEl>
                                      </p:cBhvr>
                                    </p:animEffect>
                                  </p:childTnLst>
                                </p:cTn>
                              </p:par>
                              <p:par>
                                <p:cTn id="92" presetID="25"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p:cTn id="94"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97" dur="1000" fill="hold"/>
                                        <p:tgtEl>
                                          <p:spTgt spid="54"/>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54"/>
                                        </p:tgtEl>
                                      </p:cBhvr>
                                    </p:animEffect>
                                  </p:childTnLst>
                                </p:cTn>
                              </p:par>
                            </p:childTnLst>
                          </p:cTn>
                        </p:par>
                      </p:childTnLst>
                    </p:cTn>
                  </p:par>
                  <p:par>
                    <p:cTn id="102" fill="hold">
                      <p:stCondLst>
                        <p:cond delay="indefinite"/>
                      </p:stCondLst>
                      <p:childTnLst>
                        <p:par>
                          <p:cTn id="103" fill="hold">
                            <p:stCondLst>
                              <p:cond delay="0"/>
                            </p:stCondLst>
                            <p:childTnLst>
                              <p:par>
                                <p:cTn id="104" presetID="25"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109" dur="1000" fill="hold"/>
                                        <p:tgtEl>
                                          <p:spTgt spid="55"/>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55"/>
                                        </p:tgtEl>
                                      </p:cBhvr>
                                    </p:animEffect>
                                  </p:childTnLst>
                                </p:cTn>
                              </p:par>
                            </p:childTnLst>
                          </p:cTn>
                        </p:par>
                      </p:childTnLst>
                    </p:cTn>
                  </p:par>
                  <p:par>
                    <p:cTn id="114" fill="hold">
                      <p:stCondLst>
                        <p:cond delay="indefinite"/>
                      </p:stCondLst>
                      <p:childTnLst>
                        <p:par>
                          <p:cTn id="115" fill="hold">
                            <p:stCondLst>
                              <p:cond delay="0"/>
                            </p:stCondLst>
                            <p:childTnLst>
                              <p:par>
                                <p:cTn id="116" presetID="25" presetClass="entr" presetSubtype="0" fill="hold" grpId="0" nodeType="click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p:cTn id="118"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121" dur="1000" fill="hold"/>
                                        <p:tgtEl>
                                          <p:spTgt spid="56"/>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56"/>
                                        </p:tgtEl>
                                      </p:cBhvr>
                                    </p:animEffect>
                                  </p:childTnLst>
                                </p:cTn>
                              </p:par>
                              <p:par>
                                <p:cTn id="126" presetID="25" presetClass="entr" presetSubtype="0" fill="hold" grpId="0" nodeType="withEffect">
                                  <p:stCondLst>
                                    <p:cond delay="0"/>
                                  </p:stCondLst>
                                  <p:childTnLst>
                                    <p:set>
                                      <p:cBhvr>
                                        <p:cTn id="127" dur="1" fill="hold">
                                          <p:stCondLst>
                                            <p:cond delay="0"/>
                                          </p:stCondLst>
                                        </p:cTn>
                                        <p:tgtEl>
                                          <p:spTgt spid="92"/>
                                        </p:tgtEl>
                                        <p:attrNameLst>
                                          <p:attrName>style.visibility</p:attrName>
                                        </p:attrNameLst>
                                      </p:cBhvr>
                                      <p:to>
                                        <p:strVal val="visible"/>
                                      </p:to>
                                    </p:set>
                                    <p:anim calcmode="lin" valueType="num">
                                      <p:cBhvr>
                                        <p:cTn id="128" dur="500" decel="50000" fill="hold">
                                          <p:stCondLst>
                                            <p:cond delay="0"/>
                                          </p:stCondLst>
                                        </p:cTn>
                                        <p:tgtEl>
                                          <p:spTgt spid="92"/>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92"/>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92"/>
                                        </p:tgtEl>
                                        <p:attrNameLst>
                                          <p:attrName>ppt_w</p:attrName>
                                        </p:attrNameLst>
                                      </p:cBhvr>
                                      <p:tavLst>
                                        <p:tav tm="0">
                                          <p:val>
                                            <p:strVal val="#ppt_w*.05"/>
                                          </p:val>
                                        </p:tav>
                                        <p:tav tm="100000">
                                          <p:val>
                                            <p:strVal val="#ppt_w"/>
                                          </p:val>
                                        </p:tav>
                                      </p:tavLst>
                                    </p:anim>
                                    <p:anim calcmode="lin" valueType="num">
                                      <p:cBhvr>
                                        <p:cTn id="131" dur="1000" fill="hold"/>
                                        <p:tgtEl>
                                          <p:spTgt spid="92"/>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92"/>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92"/>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92"/>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92"/>
                                        </p:tgtEl>
                                      </p:cBhvr>
                                    </p:animEffect>
                                  </p:childTnLst>
                                </p:cTn>
                              </p:par>
                            </p:childTnLst>
                          </p:cTn>
                        </p:par>
                      </p:childTnLst>
                    </p:cTn>
                  </p:par>
                  <p:par>
                    <p:cTn id="136" fill="hold">
                      <p:stCondLst>
                        <p:cond delay="indefinite"/>
                      </p:stCondLst>
                      <p:childTnLst>
                        <p:par>
                          <p:cTn id="137" fill="hold">
                            <p:stCondLst>
                              <p:cond delay="0"/>
                            </p:stCondLst>
                            <p:childTnLst>
                              <p:par>
                                <p:cTn id="138" presetID="25" presetClass="entr" presetSubtype="0" fill="hold" nodeType="clickEffect">
                                  <p:stCondLst>
                                    <p:cond delay="0"/>
                                  </p:stCondLst>
                                  <p:childTnLst>
                                    <p:set>
                                      <p:cBhvr>
                                        <p:cTn id="139" dur="1" fill="hold">
                                          <p:stCondLst>
                                            <p:cond delay="0"/>
                                          </p:stCondLst>
                                        </p:cTn>
                                        <p:tgtEl>
                                          <p:spTgt spid="94"/>
                                        </p:tgtEl>
                                        <p:attrNameLst>
                                          <p:attrName>style.visibility</p:attrName>
                                        </p:attrNameLst>
                                      </p:cBhvr>
                                      <p:to>
                                        <p:strVal val="visible"/>
                                      </p:to>
                                    </p:set>
                                    <p:anim calcmode="lin" valueType="num">
                                      <p:cBhvr>
                                        <p:cTn id="140"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143" dur="1000" fill="hold"/>
                                        <p:tgtEl>
                                          <p:spTgt spid="94"/>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94"/>
                                        </p:tgtEl>
                                      </p:cBhvr>
                                    </p:animEffect>
                                  </p:childTnLst>
                                </p:cTn>
                              </p:par>
                              <p:par>
                                <p:cTn id="148" presetID="25" presetClass="entr" presetSubtype="0" fill="hold" grpId="0" nodeType="withEffect">
                                  <p:stCondLst>
                                    <p:cond delay="0"/>
                                  </p:stCondLst>
                                  <p:childTnLst>
                                    <p:set>
                                      <p:cBhvr>
                                        <p:cTn id="149" dur="1" fill="hold">
                                          <p:stCondLst>
                                            <p:cond delay="0"/>
                                          </p:stCondLst>
                                        </p:cTn>
                                        <p:tgtEl>
                                          <p:spTgt spid="98"/>
                                        </p:tgtEl>
                                        <p:attrNameLst>
                                          <p:attrName>style.visibility</p:attrName>
                                        </p:attrNameLst>
                                      </p:cBhvr>
                                      <p:to>
                                        <p:strVal val="visible"/>
                                      </p:to>
                                    </p:set>
                                    <p:anim calcmode="lin" valueType="num">
                                      <p:cBhvr>
                                        <p:cTn id="150" dur="500" decel="50000" fill="hold">
                                          <p:stCondLst>
                                            <p:cond delay="0"/>
                                          </p:stCondLst>
                                        </p:cTn>
                                        <p:tgtEl>
                                          <p:spTgt spid="98"/>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98"/>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98"/>
                                        </p:tgtEl>
                                        <p:attrNameLst>
                                          <p:attrName>ppt_w</p:attrName>
                                        </p:attrNameLst>
                                      </p:cBhvr>
                                      <p:tavLst>
                                        <p:tav tm="0">
                                          <p:val>
                                            <p:strVal val="#ppt_w*.05"/>
                                          </p:val>
                                        </p:tav>
                                        <p:tav tm="100000">
                                          <p:val>
                                            <p:strVal val="#ppt_w"/>
                                          </p:val>
                                        </p:tav>
                                      </p:tavLst>
                                    </p:anim>
                                    <p:anim calcmode="lin" valueType="num">
                                      <p:cBhvr>
                                        <p:cTn id="153" dur="1000" fill="hold"/>
                                        <p:tgtEl>
                                          <p:spTgt spid="98"/>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98"/>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98"/>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98"/>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98"/>
                                        </p:tgtEl>
                                      </p:cBhvr>
                                    </p:animEffect>
                                  </p:childTnLst>
                                </p:cTn>
                              </p:par>
                            </p:childTnLst>
                          </p:cTn>
                        </p:par>
                      </p:childTnLst>
                    </p:cTn>
                  </p:par>
                  <p:par>
                    <p:cTn id="158" fill="hold">
                      <p:stCondLst>
                        <p:cond delay="indefinite"/>
                      </p:stCondLst>
                      <p:childTnLst>
                        <p:par>
                          <p:cTn id="159" fill="hold">
                            <p:stCondLst>
                              <p:cond delay="0"/>
                            </p:stCondLst>
                            <p:childTnLst>
                              <p:par>
                                <p:cTn id="160" presetID="25" presetClass="entr" presetSubtype="0" fill="hold" nodeType="clickEffect">
                                  <p:stCondLst>
                                    <p:cond delay="0"/>
                                  </p:stCondLst>
                                  <p:childTnLst>
                                    <p:set>
                                      <p:cBhvr>
                                        <p:cTn id="161" dur="1" fill="hold">
                                          <p:stCondLst>
                                            <p:cond delay="0"/>
                                          </p:stCondLst>
                                        </p:cTn>
                                        <p:tgtEl>
                                          <p:spTgt spid="96"/>
                                        </p:tgtEl>
                                        <p:attrNameLst>
                                          <p:attrName>style.visibility</p:attrName>
                                        </p:attrNameLst>
                                      </p:cBhvr>
                                      <p:to>
                                        <p:strVal val="visible"/>
                                      </p:to>
                                    </p:set>
                                    <p:anim calcmode="lin" valueType="num">
                                      <p:cBhvr>
                                        <p:cTn id="162" dur="500" decel="50000" fill="hold">
                                          <p:stCondLst>
                                            <p:cond delay="0"/>
                                          </p:stCondLst>
                                        </p:cTn>
                                        <p:tgtEl>
                                          <p:spTgt spid="96"/>
                                        </p:tgtEl>
                                        <p:attrNameLst>
                                          <p:attrName>style.rotation</p:attrName>
                                        </p:attrNameLst>
                                      </p:cBhvr>
                                      <p:tavLst>
                                        <p:tav tm="0">
                                          <p:val>
                                            <p:fltVal val="-90"/>
                                          </p:val>
                                        </p:tav>
                                        <p:tav tm="100000">
                                          <p:val>
                                            <p:fltVal val="0"/>
                                          </p:val>
                                        </p:tav>
                                      </p:tavLst>
                                    </p:anim>
                                    <p:anim calcmode="lin" valueType="num">
                                      <p:cBhvr>
                                        <p:cTn id="163" dur="500" decel="50000" fill="hold">
                                          <p:stCondLst>
                                            <p:cond delay="0"/>
                                          </p:stCondLst>
                                        </p:cTn>
                                        <p:tgtEl>
                                          <p:spTgt spid="96"/>
                                        </p:tgtEl>
                                        <p:attrNameLst>
                                          <p:attrName>ppt_w</p:attrName>
                                        </p:attrNameLst>
                                      </p:cBhvr>
                                      <p:tavLst>
                                        <p:tav tm="0">
                                          <p:val>
                                            <p:strVal val="#ppt_w"/>
                                          </p:val>
                                        </p:tav>
                                        <p:tav tm="100000">
                                          <p:val>
                                            <p:strVal val="#ppt_w*.05"/>
                                          </p:val>
                                        </p:tav>
                                      </p:tavLst>
                                    </p:anim>
                                    <p:anim calcmode="lin" valueType="num">
                                      <p:cBhvr>
                                        <p:cTn id="164" dur="500" accel="50000" fill="hold">
                                          <p:stCondLst>
                                            <p:cond delay="500"/>
                                          </p:stCondLst>
                                        </p:cTn>
                                        <p:tgtEl>
                                          <p:spTgt spid="96"/>
                                        </p:tgtEl>
                                        <p:attrNameLst>
                                          <p:attrName>ppt_w</p:attrName>
                                        </p:attrNameLst>
                                      </p:cBhvr>
                                      <p:tavLst>
                                        <p:tav tm="0">
                                          <p:val>
                                            <p:strVal val="#ppt_w*.05"/>
                                          </p:val>
                                        </p:tav>
                                        <p:tav tm="100000">
                                          <p:val>
                                            <p:strVal val="#ppt_w"/>
                                          </p:val>
                                        </p:tav>
                                      </p:tavLst>
                                    </p:anim>
                                    <p:anim calcmode="lin" valueType="num">
                                      <p:cBhvr>
                                        <p:cTn id="165" dur="1000" fill="hold"/>
                                        <p:tgtEl>
                                          <p:spTgt spid="96"/>
                                        </p:tgtEl>
                                        <p:attrNameLst>
                                          <p:attrName>ppt_h</p:attrName>
                                        </p:attrNameLst>
                                      </p:cBhvr>
                                      <p:tavLst>
                                        <p:tav tm="0">
                                          <p:val>
                                            <p:strVal val="#ppt_h"/>
                                          </p:val>
                                        </p:tav>
                                        <p:tav tm="100000">
                                          <p:val>
                                            <p:strVal val="#ppt_h"/>
                                          </p:val>
                                        </p:tav>
                                      </p:tavLst>
                                    </p:anim>
                                    <p:anim calcmode="lin" valueType="num">
                                      <p:cBhvr>
                                        <p:cTn id="166" dur="500" decel="50000" fill="hold">
                                          <p:stCondLst>
                                            <p:cond delay="0"/>
                                          </p:stCondLst>
                                        </p:cTn>
                                        <p:tgtEl>
                                          <p:spTgt spid="96"/>
                                        </p:tgtEl>
                                        <p:attrNameLst>
                                          <p:attrName>ppt_x</p:attrName>
                                        </p:attrNameLst>
                                      </p:cBhvr>
                                      <p:tavLst>
                                        <p:tav tm="0">
                                          <p:val>
                                            <p:strVal val="#ppt_x+.4"/>
                                          </p:val>
                                        </p:tav>
                                        <p:tav tm="100000">
                                          <p:val>
                                            <p:strVal val="#ppt_x"/>
                                          </p:val>
                                        </p:tav>
                                      </p:tavLst>
                                    </p:anim>
                                    <p:anim calcmode="lin" valueType="num">
                                      <p:cBhvr>
                                        <p:cTn id="167" dur="500" decel="50000" fill="hold">
                                          <p:stCondLst>
                                            <p:cond delay="0"/>
                                          </p:stCondLst>
                                        </p:cTn>
                                        <p:tgtEl>
                                          <p:spTgt spid="96"/>
                                        </p:tgtEl>
                                        <p:attrNameLst>
                                          <p:attrName>ppt_y</p:attrName>
                                        </p:attrNameLst>
                                      </p:cBhvr>
                                      <p:tavLst>
                                        <p:tav tm="0">
                                          <p:val>
                                            <p:strVal val="#ppt_y-.2"/>
                                          </p:val>
                                        </p:tav>
                                        <p:tav tm="100000">
                                          <p:val>
                                            <p:strVal val="#ppt_y+.1"/>
                                          </p:val>
                                        </p:tav>
                                      </p:tavLst>
                                    </p:anim>
                                    <p:anim calcmode="lin" valueType="num">
                                      <p:cBhvr>
                                        <p:cTn id="168" dur="500" accel="50000" fill="hold">
                                          <p:stCondLst>
                                            <p:cond delay="500"/>
                                          </p:stCondLst>
                                        </p:cTn>
                                        <p:tgtEl>
                                          <p:spTgt spid="96"/>
                                        </p:tgtEl>
                                        <p:attrNameLst>
                                          <p:attrName>ppt_y</p:attrName>
                                        </p:attrNameLst>
                                      </p:cBhvr>
                                      <p:tavLst>
                                        <p:tav tm="0">
                                          <p:val>
                                            <p:strVal val="#ppt_y+.1"/>
                                          </p:val>
                                        </p:tav>
                                        <p:tav tm="100000">
                                          <p:val>
                                            <p:strVal val="#ppt_y"/>
                                          </p:val>
                                        </p:tav>
                                      </p:tavLst>
                                    </p:anim>
                                    <p:animEffect transition="in" filter="fade">
                                      <p:cBhvr>
                                        <p:cTn id="169" dur="1000" decel="50000">
                                          <p:stCondLst>
                                            <p:cond delay="0"/>
                                          </p:stCondLst>
                                        </p:cTn>
                                        <p:tgtEl>
                                          <p:spTgt spid="96"/>
                                        </p:tgtEl>
                                      </p:cBhvr>
                                    </p:animEffect>
                                  </p:childTnLst>
                                </p:cTn>
                              </p:par>
                              <p:par>
                                <p:cTn id="170" presetID="25" presetClass="entr" presetSubtype="0" fill="hold" grpId="0" nodeType="withEffect">
                                  <p:stCondLst>
                                    <p:cond delay="0"/>
                                  </p:stCondLst>
                                  <p:childTnLst>
                                    <p:set>
                                      <p:cBhvr>
                                        <p:cTn id="171" dur="1" fill="hold">
                                          <p:stCondLst>
                                            <p:cond delay="0"/>
                                          </p:stCondLst>
                                        </p:cTn>
                                        <p:tgtEl>
                                          <p:spTgt spid="99"/>
                                        </p:tgtEl>
                                        <p:attrNameLst>
                                          <p:attrName>style.visibility</p:attrName>
                                        </p:attrNameLst>
                                      </p:cBhvr>
                                      <p:to>
                                        <p:strVal val="visible"/>
                                      </p:to>
                                    </p:set>
                                    <p:anim calcmode="lin" valueType="num">
                                      <p:cBhvr>
                                        <p:cTn id="172" dur="500" decel="50000" fill="hold">
                                          <p:stCondLst>
                                            <p:cond delay="0"/>
                                          </p:stCondLst>
                                        </p:cTn>
                                        <p:tgtEl>
                                          <p:spTgt spid="99"/>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99"/>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99"/>
                                        </p:tgtEl>
                                        <p:attrNameLst>
                                          <p:attrName>ppt_w</p:attrName>
                                        </p:attrNameLst>
                                      </p:cBhvr>
                                      <p:tavLst>
                                        <p:tav tm="0">
                                          <p:val>
                                            <p:strVal val="#ppt_w*.05"/>
                                          </p:val>
                                        </p:tav>
                                        <p:tav tm="100000">
                                          <p:val>
                                            <p:strVal val="#ppt_w"/>
                                          </p:val>
                                        </p:tav>
                                      </p:tavLst>
                                    </p:anim>
                                    <p:anim calcmode="lin" valueType="num">
                                      <p:cBhvr>
                                        <p:cTn id="175" dur="1000" fill="hold"/>
                                        <p:tgtEl>
                                          <p:spTgt spid="99"/>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99"/>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99"/>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99"/>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38" grpId="0" animBg="1"/>
      <p:bldP spid="38" grpId="1" animBg="1"/>
      <p:bldP spid="57" grpId="0" animBg="1"/>
      <p:bldP spid="57" grpId="1" animBg="1"/>
      <p:bldP spid="58" grpId="0" animBg="1"/>
      <p:bldP spid="58" grpId="1" animBg="1"/>
      <p:bldP spid="53" grpId="0"/>
      <p:bldP spid="54" grpId="0"/>
      <p:bldP spid="55" grpId="0"/>
      <p:bldP spid="56" grpId="0" animBg="1"/>
      <p:bldP spid="92" grpId="0"/>
      <p:bldP spid="98" grpId="0"/>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Comparando...</a:t>
            </a:r>
            <a:endParaRPr lang="pt-BR" b="1" dirty="0">
              <a:solidFill>
                <a:srgbClr val="FF0000"/>
              </a:solidFill>
            </a:endParaRPr>
          </a:p>
        </p:txBody>
      </p:sp>
      <p:pic>
        <p:nvPicPr>
          <p:cNvPr id="1026" name="Picture 2" descr="C:\Users\jacqueline\Documents\Física pré - vestibular\Dopplereffectsourcemovingrightatmach0.7.gif"/>
          <p:cNvPicPr>
            <a:picLocks noChangeAspect="1" noChangeArrowheads="1" noCrop="1"/>
          </p:cNvPicPr>
          <p:nvPr/>
        </p:nvPicPr>
        <p:blipFill>
          <a:blip r:embed="rId2" cstate="print">
            <a:lum bright="10000" contrast="40000"/>
          </a:blip>
          <a:srcRect/>
          <a:stretch>
            <a:fillRect/>
          </a:stretch>
        </p:blipFill>
        <p:spPr bwMode="auto">
          <a:xfrm>
            <a:off x="4326012" y="1268760"/>
            <a:ext cx="4494460" cy="4464496"/>
          </a:xfrm>
          <a:prstGeom prst="rect">
            <a:avLst/>
          </a:prstGeom>
          <a:noFill/>
        </p:spPr>
      </p:pic>
      <p:pic>
        <p:nvPicPr>
          <p:cNvPr id="1030" name="Picture 6" descr="C:\Users\jacqueline\Documents\Física pré - vestibular\Dopplereffectstationary.gif"/>
          <p:cNvPicPr>
            <a:picLocks noChangeAspect="1" noChangeArrowheads="1" noCrop="1"/>
          </p:cNvPicPr>
          <p:nvPr/>
        </p:nvPicPr>
        <p:blipFill>
          <a:blip r:embed="rId3" cstate="print">
            <a:lum bright="10000" contrast="40000"/>
          </a:blip>
          <a:srcRect/>
          <a:stretch>
            <a:fillRect/>
          </a:stretch>
        </p:blipFill>
        <p:spPr bwMode="auto">
          <a:xfrm>
            <a:off x="251520" y="1268760"/>
            <a:ext cx="4499992" cy="4469992"/>
          </a:xfrm>
          <a:prstGeom prst="rect">
            <a:avLst/>
          </a:prstGeom>
          <a:noFill/>
        </p:spPr>
      </p:pic>
      <p:sp>
        <p:nvSpPr>
          <p:cNvPr id="70" name="Retângulo 69"/>
          <p:cNvSpPr/>
          <p:nvPr/>
        </p:nvSpPr>
        <p:spPr>
          <a:xfrm>
            <a:off x="251520" y="1196752"/>
            <a:ext cx="864096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Retângulo 80"/>
          <p:cNvSpPr/>
          <p:nvPr/>
        </p:nvSpPr>
        <p:spPr>
          <a:xfrm rot="5400000">
            <a:off x="2385163" y="3239574"/>
            <a:ext cx="4013635"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3" name="Retângulo 92"/>
          <p:cNvSpPr/>
          <p:nvPr/>
        </p:nvSpPr>
        <p:spPr>
          <a:xfrm rot="5400000">
            <a:off x="3033235" y="3258386"/>
            <a:ext cx="4013635"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5" name="Retângulo 94"/>
          <p:cNvSpPr/>
          <p:nvPr/>
        </p:nvSpPr>
        <p:spPr>
          <a:xfrm rot="5400000">
            <a:off x="2745203" y="3330394"/>
            <a:ext cx="4013635"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 name="Retângulo 96"/>
          <p:cNvSpPr/>
          <p:nvPr/>
        </p:nvSpPr>
        <p:spPr>
          <a:xfrm rot="5400000">
            <a:off x="-1323250" y="2987548"/>
            <a:ext cx="4013635"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0" name="Retângulo 99"/>
          <p:cNvSpPr/>
          <p:nvPr/>
        </p:nvSpPr>
        <p:spPr>
          <a:xfrm rot="10800000">
            <a:off x="827583" y="5013176"/>
            <a:ext cx="7992888"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Retângulo 100"/>
          <p:cNvSpPr/>
          <p:nvPr/>
        </p:nvSpPr>
        <p:spPr>
          <a:xfrm rot="5400000">
            <a:off x="6633635" y="3311582"/>
            <a:ext cx="4013635"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10" dur="1000" fill="hold"/>
                                        <p:tgtEl>
                                          <p:spTgt spid="10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Aplicações</a:t>
            </a:r>
            <a:endParaRPr lang="pt-BR" b="1" dirty="0">
              <a:solidFill>
                <a:srgbClr val="FF0000"/>
              </a:solidFill>
            </a:endParaRPr>
          </a:p>
        </p:txBody>
      </p:sp>
      <p:sp>
        <p:nvSpPr>
          <p:cNvPr id="3" name="Espaço Reservado para Conteúdo 2"/>
          <p:cNvSpPr>
            <a:spLocks noGrp="1"/>
          </p:cNvSpPr>
          <p:nvPr>
            <p:ph idx="1"/>
          </p:nvPr>
        </p:nvSpPr>
        <p:spPr/>
        <p:txBody>
          <a:bodyPr>
            <a:normAutofit/>
          </a:bodyPr>
          <a:lstStyle/>
          <a:p>
            <a:r>
              <a:rPr lang="pt-BR" dirty="0" smtClean="0"/>
              <a:t>Medicina</a:t>
            </a:r>
          </a:p>
          <a:p>
            <a:endParaRPr lang="pt-BR" dirty="0" smtClean="0"/>
          </a:p>
          <a:p>
            <a:r>
              <a:rPr lang="pt-BR" dirty="0" smtClean="0"/>
              <a:t>Aproximação de Galáxia, estrelas e meteoritos</a:t>
            </a:r>
          </a:p>
          <a:p>
            <a:endParaRPr lang="pt-BR" dirty="0" smtClean="0"/>
          </a:p>
          <a:p>
            <a:r>
              <a:rPr lang="pt-BR" dirty="0" smtClean="0"/>
              <a:t>Eco localização</a:t>
            </a:r>
          </a:p>
          <a:p>
            <a:endParaRPr lang="pt-BR" dirty="0" smtClean="0"/>
          </a:p>
          <a:p>
            <a:r>
              <a:rPr lang="pt-BR" dirty="0" smtClean="0"/>
              <a:t> Radares</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Análise Matemática</a:t>
            </a:r>
            <a:endParaRPr lang="pt-B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59632" y="2420888"/>
            <a:ext cx="6343497" cy="1656184"/>
          </a:xfrm>
          <a:prstGeom prst="rect">
            <a:avLst/>
          </a:prstGeom>
          <a:noFill/>
        </p:spPr>
      </p:pic>
      <p:sp>
        <p:nvSpPr>
          <p:cNvPr id="4"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Ondas de Proa</a:t>
            </a:r>
            <a:endParaRPr lang="pt-B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tângulo de cantos arredondados 7"/>
          <p:cNvSpPr/>
          <p:nvPr/>
        </p:nvSpPr>
        <p:spPr>
          <a:xfrm>
            <a:off x="827584" y="1283508"/>
            <a:ext cx="7632848" cy="453650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2771800" y="2262124"/>
            <a:ext cx="2304256" cy="228950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899592" y="1542044"/>
            <a:ext cx="3816424" cy="3729668"/>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4139952" y="2636912"/>
            <a:ext cx="1728192" cy="172819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5211688" y="2931308"/>
            <a:ext cx="1160512" cy="1145764"/>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Grupo 34"/>
          <p:cNvGrpSpPr/>
          <p:nvPr/>
        </p:nvGrpSpPr>
        <p:grpSpPr>
          <a:xfrm rot="5400000">
            <a:off x="4211960" y="3284984"/>
            <a:ext cx="360040" cy="360040"/>
            <a:chOff x="7380312" y="908720"/>
            <a:chExt cx="1080120" cy="1368152"/>
          </a:xfrm>
        </p:grpSpPr>
        <p:sp>
          <p:nvSpPr>
            <p:cNvPr id="14" name="Elipse 13"/>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a:endCxn id="14"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a:endCxn id="14"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a:endCxn id="14"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a:stCxn id="14"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a:endCxn id="14"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a:endCxn id="14"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Elipse 22"/>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4" name="Grupo 34"/>
          <p:cNvGrpSpPr/>
          <p:nvPr/>
        </p:nvGrpSpPr>
        <p:grpSpPr>
          <a:xfrm rot="5400000">
            <a:off x="3059832" y="3284984"/>
            <a:ext cx="360040" cy="360040"/>
            <a:chOff x="7380312" y="908720"/>
            <a:chExt cx="1080120" cy="1368152"/>
          </a:xfrm>
        </p:grpSpPr>
        <p:sp>
          <p:nvSpPr>
            <p:cNvPr id="25" name="Elipse 24"/>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lipse 25"/>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7" name="Conector reto 26"/>
            <p:cNvCxnSpPr>
              <a:endCxn id="25"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a:endCxn id="25"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a:endCxn id="25"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a:stCxn id="25"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a:endCxn id="25"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a:endCxn id="25"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ipse 32"/>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Elipse 33"/>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5" name="Grupo 34"/>
          <p:cNvGrpSpPr/>
          <p:nvPr/>
        </p:nvGrpSpPr>
        <p:grpSpPr>
          <a:xfrm rot="5400000">
            <a:off x="3635896" y="3284984"/>
            <a:ext cx="360040" cy="360040"/>
            <a:chOff x="7380312" y="908720"/>
            <a:chExt cx="1080120" cy="1368152"/>
          </a:xfrm>
        </p:grpSpPr>
        <p:sp>
          <p:nvSpPr>
            <p:cNvPr id="36" name="Elipse 35"/>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Elipse 36"/>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8" name="Conector reto 37"/>
            <p:cNvCxnSpPr>
              <a:endCxn id="36"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a:endCxn id="36"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a:endCxn id="36"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a:stCxn id="36"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a:endCxn id="36"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a:endCxn id="36"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Elipse 43"/>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Elipse 44"/>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46" name="Grupo 34"/>
          <p:cNvGrpSpPr/>
          <p:nvPr/>
        </p:nvGrpSpPr>
        <p:grpSpPr>
          <a:xfrm rot="5400000">
            <a:off x="4716016" y="3284984"/>
            <a:ext cx="360040" cy="360040"/>
            <a:chOff x="7380312" y="908720"/>
            <a:chExt cx="1080120" cy="1368152"/>
          </a:xfrm>
        </p:grpSpPr>
        <p:sp>
          <p:nvSpPr>
            <p:cNvPr id="47" name="Elipse 46"/>
            <p:cNvSpPr/>
            <p:nvPr/>
          </p:nvSpPr>
          <p:spPr>
            <a:xfrm>
              <a:off x="7668344" y="1124744"/>
              <a:ext cx="576064" cy="108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Elipse 47"/>
            <p:cNvSpPr/>
            <p:nvPr/>
          </p:nvSpPr>
          <p:spPr>
            <a:xfrm>
              <a:off x="7854872" y="908720"/>
              <a:ext cx="194320" cy="2217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9" name="Conector reto 48"/>
            <p:cNvCxnSpPr>
              <a:endCxn id="47" idx="1"/>
            </p:cNvCxnSpPr>
            <p:nvPr/>
          </p:nvCxnSpPr>
          <p:spPr>
            <a:xfrm>
              <a:off x="7452320"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a:endCxn id="47" idx="2"/>
            </p:cNvCxnSpPr>
            <p:nvPr/>
          </p:nvCxnSpPr>
          <p:spPr>
            <a:xfrm>
              <a:off x="7380312" y="1628800"/>
              <a:ext cx="288032" cy="360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a:endCxn id="47" idx="3"/>
            </p:cNvCxnSpPr>
            <p:nvPr/>
          </p:nvCxnSpPr>
          <p:spPr>
            <a:xfrm flipV="1">
              <a:off x="7452320" y="204668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a:stCxn id="47" idx="7"/>
            </p:cNvCxnSpPr>
            <p:nvPr/>
          </p:nvCxnSpPr>
          <p:spPr>
            <a:xfrm flipV="1">
              <a:off x="8160045" y="1124744"/>
              <a:ext cx="300387" cy="1581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a:endCxn id="47" idx="6"/>
            </p:cNvCxnSpPr>
            <p:nvPr/>
          </p:nvCxnSpPr>
          <p:spPr>
            <a:xfrm flipH="1" flipV="1">
              <a:off x="8244408" y="1664802"/>
              <a:ext cx="156017" cy="648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a:endCxn id="47" idx="5"/>
            </p:cNvCxnSpPr>
            <p:nvPr/>
          </p:nvCxnSpPr>
          <p:spPr>
            <a:xfrm flipH="1" flipV="1">
              <a:off x="8160045" y="2046683"/>
              <a:ext cx="240380" cy="2301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ipse 54"/>
            <p:cNvSpPr/>
            <p:nvPr/>
          </p:nvSpPr>
          <p:spPr>
            <a:xfrm>
              <a:off x="7668344"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Elipse 55"/>
            <p:cNvSpPr/>
            <p:nvPr/>
          </p:nvSpPr>
          <p:spPr>
            <a:xfrm>
              <a:off x="7956376" y="1196752"/>
              <a:ext cx="288032" cy="101379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61" name="Conector reto 60"/>
          <p:cNvCxnSpPr/>
          <p:nvPr/>
        </p:nvCxnSpPr>
        <p:spPr>
          <a:xfrm>
            <a:off x="2483768" y="1268760"/>
            <a:ext cx="4968552" cy="22322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flipV="1">
            <a:off x="2051720" y="3515756"/>
            <a:ext cx="5400600" cy="23042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5.55556E-6 L 0.06302 -5.55556E-6 " pathEditMode="relative" ptsTypes="AA">
                                      <p:cBhvr>
                                        <p:cTn id="6" dur="2000" fill="hold"/>
                                        <p:tgtEl>
                                          <p:spTgt spid="24"/>
                                        </p:tgtEl>
                                        <p:attrNameLst>
                                          <p:attrName>ppt_x</p:attrName>
                                          <p:attrName>ppt_y</p:attrName>
                                        </p:attrNameLst>
                                      </p:cBhvr>
                                    </p:animMotion>
                                  </p:childTnLst>
                                </p:cTn>
                              </p:par>
                              <p:par>
                                <p:cTn id="7" presetID="32" presetClass="emph" presetSubtype="0" fill="hold" nodeType="withEffect">
                                  <p:stCondLst>
                                    <p:cond delay="0"/>
                                  </p:stCondLst>
                                  <p:childTnLst>
                                    <p:animClr clrSpc="rgb">
                                      <p:cBhvr override="childStyle">
                                        <p:cTn id="8" dur="100" fill="hold"/>
                                        <p:tgtEl>
                                          <p:spTgt spid="24"/>
                                        </p:tgtEl>
                                        <p:attrNameLst>
                                          <p:attrName>style.color</p:attrName>
                                        </p:attrNameLst>
                                      </p:cBhvr>
                                      <p:to>
                                        <a:schemeClr val="accent2"/>
                                      </p:to>
                                    </p:animClr>
                                    <p:animClr clrSpc="rgb">
                                      <p:cBhvr>
                                        <p:cTn id="9" dur="100" fill="hold"/>
                                        <p:tgtEl>
                                          <p:spTgt spid="24"/>
                                        </p:tgtEl>
                                        <p:attrNameLst>
                                          <p:attrName>fillcolor</p:attrName>
                                        </p:attrNameLst>
                                      </p:cBhvr>
                                      <p:to>
                                        <a:schemeClr val="accent2"/>
                                      </p:to>
                                    </p:animClr>
                                    <p:set>
                                      <p:cBhvr>
                                        <p:cTn id="10" dur="100" fill="hold"/>
                                        <p:tgtEl>
                                          <p:spTgt spid="24"/>
                                        </p:tgtEl>
                                        <p:attrNameLst>
                                          <p:attrName>fill.type</p:attrName>
                                        </p:attrNameLst>
                                      </p:cBhvr>
                                      <p:to>
                                        <p:strVal val="solid"/>
                                      </p:to>
                                    </p:set>
                                    <p:set>
                                      <p:cBhvr>
                                        <p:cTn id="11" dur="100" fill="hold"/>
                                        <p:tgtEl>
                                          <p:spTgt spid="24"/>
                                        </p:tgtEl>
                                        <p:attrNameLst>
                                          <p:attrName>fill.on</p:attrName>
                                        </p:attrNameLst>
                                      </p:cBhvr>
                                      <p:to>
                                        <p:strVal val="true"/>
                                      </p:to>
                                    </p:set>
                                    <p:animRot by="120000">
                                      <p:cBhvr>
                                        <p:cTn id="12" dur="100" fill="hold">
                                          <p:stCondLst>
                                            <p:cond delay="0"/>
                                          </p:stCondLst>
                                        </p:cTn>
                                        <p:tgtEl>
                                          <p:spTgt spid="24"/>
                                        </p:tgtEl>
                                        <p:attrNameLst>
                                          <p:attrName>r</p:attrName>
                                        </p:attrNameLst>
                                      </p:cBhvr>
                                    </p:animRot>
                                    <p:animRot by="-240000">
                                      <p:cBhvr>
                                        <p:cTn id="13" dur="200" fill="hold">
                                          <p:stCondLst>
                                            <p:cond delay="200"/>
                                          </p:stCondLst>
                                        </p:cTn>
                                        <p:tgtEl>
                                          <p:spTgt spid="24"/>
                                        </p:tgtEl>
                                        <p:attrNameLst>
                                          <p:attrName>r</p:attrName>
                                        </p:attrNameLst>
                                      </p:cBhvr>
                                    </p:animRot>
                                    <p:animRot by="240000">
                                      <p:cBhvr>
                                        <p:cTn id="14" dur="200" fill="hold">
                                          <p:stCondLst>
                                            <p:cond delay="400"/>
                                          </p:stCondLst>
                                        </p:cTn>
                                        <p:tgtEl>
                                          <p:spTgt spid="24"/>
                                        </p:tgtEl>
                                        <p:attrNameLst>
                                          <p:attrName>r</p:attrName>
                                        </p:attrNameLst>
                                      </p:cBhvr>
                                    </p:animRot>
                                    <p:animRot by="-240000">
                                      <p:cBhvr>
                                        <p:cTn id="15" dur="200" fill="hold">
                                          <p:stCondLst>
                                            <p:cond delay="600"/>
                                          </p:stCondLst>
                                        </p:cTn>
                                        <p:tgtEl>
                                          <p:spTgt spid="24"/>
                                        </p:tgtEl>
                                        <p:attrNameLst>
                                          <p:attrName>r</p:attrName>
                                        </p:attrNameLst>
                                      </p:cBhvr>
                                    </p:animRot>
                                    <p:animRot by="120000">
                                      <p:cBhvr>
                                        <p:cTn id="16" dur="200" fill="hold">
                                          <p:stCondLst>
                                            <p:cond delay="800"/>
                                          </p:stCondLst>
                                        </p:cTn>
                                        <p:tgtEl>
                                          <p:spTgt spid="24"/>
                                        </p:tgtEl>
                                        <p:attrNameLst>
                                          <p:attrName>r</p:attrName>
                                        </p:attrNameLst>
                                      </p:cBhvr>
                                    </p:animRo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childTnLst>
                                </p:cTn>
                              </p:par>
                              <p:par>
                                <p:cTn id="22" presetID="26" presetClass="emph" presetSubtype="0" repeatCount="indefinite" fill="hold" grpId="1" nodeType="withEffect">
                                  <p:stCondLst>
                                    <p:cond delay="0"/>
                                  </p:stCondLst>
                                  <p:endCondLst>
                                    <p:cond evt="onNext" delay="0">
                                      <p:tgtEl>
                                        <p:sldTgt/>
                                      </p:tgtEl>
                                    </p:cond>
                                  </p:endCondLst>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par>
                                <p:cTn id="25" presetID="0" presetClass="path" presetSubtype="0" accel="50000" decel="50000" fill="hold" nodeType="withEffect">
                                  <p:stCondLst>
                                    <p:cond delay="0"/>
                                  </p:stCondLst>
                                  <p:childTnLst>
                                    <p:animMotion origin="layout" path="M -5.55556E-7 2.59259E-6 L 0.10226 2.59259E-6 " pathEditMode="relative" ptsTypes="AA">
                                      <p:cBhvr>
                                        <p:cTn id="26" dur="2000" fill="hold"/>
                                        <p:tgtEl>
                                          <p:spTgt spid="35"/>
                                        </p:tgtEl>
                                        <p:attrNameLst>
                                          <p:attrName>ppt_x</p:attrName>
                                          <p:attrName>ppt_y</p:attrName>
                                        </p:attrNameLst>
                                      </p:cBhvr>
                                    </p:animMotion>
                                  </p:childTnLst>
                                </p:cTn>
                              </p:par>
                              <p:par>
                                <p:cTn id="27" presetID="32" presetClass="emph" presetSubtype="0" fill="hold" nodeType="withEffect">
                                  <p:stCondLst>
                                    <p:cond delay="0"/>
                                  </p:stCondLst>
                                  <p:childTnLst>
                                    <p:animClr clrSpc="rgb">
                                      <p:cBhvr override="childStyle">
                                        <p:cTn id="28" dur="100" fill="hold"/>
                                        <p:tgtEl>
                                          <p:spTgt spid="35"/>
                                        </p:tgtEl>
                                        <p:attrNameLst>
                                          <p:attrName>style.color</p:attrName>
                                        </p:attrNameLst>
                                      </p:cBhvr>
                                      <p:to>
                                        <a:schemeClr val="accent2"/>
                                      </p:to>
                                    </p:animClr>
                                    <p:animClr clrSpc="rgb">
                                      <p:cBhvr>
                                        <p:cTn id="29" dur="100" fill="hold"/>
                                        <p:tgtEl>
                                          <p:spTgt spid="35"/>
                                        </p:tgtEl>
                                        <p:attrNameLst>
                                          <p:attrName>fillcolor</p:attrName>
                                        </p:attrNameLst>
                                      </p:cBhvr>
                                      <p:to>
                                        <a:schemeClr val="accent2"/>
                                      </p:to>
                                    </p:animClr>
                                    <p:set>
                                      <p:cBhvr>
                                        <p:cTn id="30" dur="100" fill="hold"/>
                                        <p:tgtEl>
                                          <p:spTgt spid="35"/>
                                        </p:tgtEl>
                                        <p:attrNameLst>
                                          <p:attrName>fill.type</p:attrName>
                                        </p:attrNameLst>
                                      </p:cBhvr>
                                      <p:to>
                                        <p:strVal val="solid"/>
                                      </p:to>
                                    </p:set>
                                    <p:set>
                                      <p:cBhvr>
                                        <p:cTn id="31" dur="100" fill="hold"/>
                                        <p:tgtEl>
                                          <p:spTgt spid="35"/>
                                        </p:tgtEl>
                                        <p:attrNameLst>
                                          <p:attrName>fill.on</p:attrName>
                                        </p:attrNameLst>
                                      </p:cBhvr>
                                      <p:to>
                                        <p:strVal val="true"/>
                                      </p:to>
                                    </p:set>
                                    <p:animRot by="120000">
                                      <p:cBhvr>
                                        <p:cTn id="32" dur="100" fill="hold">
                                          <p:stCondLst>
                                            <p:cond delay="0"/>
                                          </p:stCondLst>
                                        </p:cTn>
                                        <p:tgtEl>
                                          <p:spTgt spid="35"/>
                                        </p:tgtEl>
                                        <p:attrNameLst>
                                          <p:attrName>r</p:attrName>
                                        </p:attrNameLst>
                                      </p:cBhvr>
                                    </p:animRot>
                                    <p:animRot by="-240000">
                                      <p:cBhvr>
                                        <p:cTn id="33" dur="200" fill="hold">
                                          <p:stCondLst>
                                            <p:cond delay="200"/>
                                          </p:stCondLst>
                                        </p:cTn>
                                        <p:tgtEl>
                                          <p:spTgt spid="35"/>
                                        </p:tgtEl>
                                        <p:attrNameLst>
                                          <p:attrName>r</p:attrName>
                                        </p:attrNameLst>
                                      </p:cBhvr>
                                    </p:animRot>
                                    <p:animRot by="240000">
                                      <p:cBhvr>
                                        <p:cTn id="34" dur="200" fill="hold">
                                          <p:stCondLst>
                                            <p:cond delay="400"/>
                                          </p:stCondLst>
                                        </p:cTn>
                                        <p:tgtEl>
                                          <p:spTgt spid="35"/>
                                        </p:tgtEl>
                                        <p:attrNameLst>
                                          <p:attrName>r</p:attrName>
                                        </p:attrNameLst>
                                      </p:cBhvr>
                                    </p:animRot>
                                    <p:animRot by="-240000">
                                      <p:cBhvr>
                                        <p:cTn id="35" dur="200" fill="hold">
                                          <p:stCondLst>
                                            <p:cond delay="600"/>
                                          </p:stCondLst>
                                        </p:cTn>
                                        <p:tgtEl>
                                          <p:spTgt spid="35"/>
                                        </p:tgtEl>
                                        <p:attrNameLst>
                                          <p:attrName>r</p:attrName>
                                        </p:attrNameLst>
                                      </p:cBhvr>
                                    </p:animRot>
                                    <p:animRot by="120000">
                                      <p:cBhvr>
                                        <p:cTn id="36" dur="200" fill="hold">
                                          <p:stCondLst>
                                            <p:cond delay="800"/>
                                          </p:stCondLst>
                                        </p:cTn>
                                        <p:tgtEl>
                                          <p:spTgt spid="35"/>
                                        </p:tgtEl>
                                        <p:attrNameLst>
                                          <p:attrName>r</p:attrName>
                                        </p:attrNameLst>
                                      </p:cBhvr>
                                    </p:animRot>
                                  </p:childTnLst>
                                </p:cTn>
                              </p:par>
                              <p:par>
                                <p:cTn id="37" presetID="1" presetClass="entr" presetSubtype="0" fill="hold" nodeType="withEffect">
                                  <p:stCondLst>
                                    <p:cond delay="2500"/>
                                  </p:stCondLst>
                                  <p:childTnLst>
                                    <p:set>
                                      <p:cBhvr>
                                        <p:cTn id="38" dur="1" fill="hold">
                                          <p:stCondLst>
                                            <p:cond delay="0"/>
                                          </p:stCondLst>
                                        </p:cTn>
                                        <p:tgtEl>
                                          <p:spTgt spid="13"/>
                                        </p:tgtEl>
                                        <p:attrNameLst>
                                          <p:attrName>style.visibility</p:attrName>
                                        </p:attrNameLst>
                                      </p:cBhvr>
                                      <p:to>
                                        <p:strVal val="visible"/>
                                      </p:to>
                                    </p:set>
                                  </p:childTnLst>
                                </p:cTn>
                              </p:par>
                              <p:par>
                                <p:cTn id="39" presetID="0" presetClass="path" presetSubtype="0" accel="50000" decel="50000" fill="hold" nodeType="withEffect">
                                  <p:stCondLst>
                                    <p:cond delay="2000"/>
                                  </p:stCondLst>
                                  <p:childTnLst>
                                    <p:animMotion origin="layout" path="M 0.04341 -2.59259E-6 L 0.14584 0.00533 " pathEditMode="relative" rAng="0" ptsTypes="AA">
                                      <p:cBhvr>
                                        <p:cTn id="40" dur="2000" fill="hold"/>
                                        <p:tgtEl>
                                          <p:spTgt spid="13"/>
                                        </p:tgtEl>
                                        <p:attrNameLst>
                                          <p:attrName>ppt_x</p:attrName>
                                          <p:attrName>ppt_y</p:attrName>
                                        </p:attrNameLst>
                                      </p:cBhvr>
                                      <p:rCtr x="51" y="3"/>
                                    </p:animMotion>
                                  </p:childTnLst>
                                </p:cTn>
                              </p:par>
                              <p:par>
                                <p:cTn id="41" presetID="1" presetClass="entr" presetSubtype="0" fill="hold" grpId="0" nodeType="withEffect">
                                  <p:stCondLst>
                                    <p:cond delay="1500"/>
                                  </p:stCondLst>
                                  <p:childTnLst>
                                    <p:set>
                                      <p:cBhvr>
                                        <p:cTn id="42" dur="1" fill="hold">
                                          <p:stCondLst>
                                            <p:cond delay="0"/>
                                          </p:stCondLst>
                                        </p:cTn>
                                        <p:tgtEl>
                                          <p:spTgt spid="9"/>
                                        </p:tgtEl>
                                        <p:attrNameLst>
                                          <p:attrName>style.visibility</p:attrName>
                                        </p:attrNameLst>
                                      </p:cBhvr>
                                      <p:to>
                                        <p:strVal val="visible"/>
                                      </p:to>
                                    </p:set>
                                  </p:childTnLst>
                                </p:cTn>
                              </p:par>
                              <p:par>
                                <p:cTn id="43" presetID="26" presetClass="emph" presetSubtype="0" repeatCount="indefinite" fill="hold" grpId="1" nodeType="withEffect">
                                  <p:stCondLst>
                                    <p:cond delay="500"/>
                                  </p:stCondLst>
                                  <p:endCondLst>
                                    <p:cond evt="onNext" delay="0">
                                      <p:tgtEl>
                                        <p:sldTgt/>
                                      </p:tgtEl>
                                    </p:cond>
                                  </p:endCondLst>
                                  <p:childTnLst>
                                    <p:animEffect transition="out" filter="fade">
                                      <p:cBhvr>
                                        <p:cTn id="44" dur="500" tmFilter="0, 0; .2, .5; .8, .5; 1, 0"/>
                                        <p:tgtEl>
                                          <p:spTgt spid="9"/>
                                        </p:tgtEl>
                                      </p:cBhvr>
                                    </p:animEffect>
                                    <p:animScale>
                                      <p:cBhvr>
                                        <p:cTn id="45" dur="250" autoRev="1" fill="hold"/>
                                        <p:tgtEl>
                                          <p:spTgt spid="9"/>
                                        </p:tgtEl>
                                      </p:cBhvr>
                                      <p:by x="105000" y="105000"/>
                                    </p:animScale>
                                  </p:childTnLst>
                                </p:cTn>
                              </p:par>
                              <p:par>
                                <p:cTn id="46" presetID="32" presetClass="emph" presetSubtype="0" fill="hold" nodeType="withEffect">
                                  <p:stCondLst>
                                    <p:cond delay="0"/>
                                  </p:stCondLst>
                                  <p:childTnLst>
                                    <p:animClr clrSpc="rgb">
                                      <p:cBhvr override="childStyle">
                                        <p:cTn id="47" dur="100" fill="hold"/>
                                        <p:tgtEl>
                                          <p:spTgt spid="13"/>
                                        </p:tgtEl>
                                        <p:attrNameLst>
                                          <p:attrName>style.color</p:attrName>
                                        </p:attrNameLst>
                                      </p:cBhvr>
                                      <p:to>
                                        <a:schemeClr val="accent2"/>
                                      </p:to>
                                    </p:animClr>
                                    <p:animClr clrSpc="rgb">
                                      <p:cBhvr>
                                        <p:cTn id="48" dur="100" fill="hold"/>
                                        <p:tgtEl>
                                          <p:spTgt spid="13"/>
                                        </p:tgtEl>
                                        <p:attrNameLst>
                                          <p:attrName>fillcolor</p:attrName>
                                        </p:attrNameLst>
                                      </p:cBhvr>
                                      <p:to>
                                        <a:schemeClr val="accent2"/>
                                      </p:to>
                                    </p:animClr>
                                    <p:set>
                                      <p:cBhvr>
                                        <p:cTn id="49" dur="100" fill="hold"/>
                                        <p:tgtEl>
                                          <p:spTgt spid="13"/>
                                        </p:tgtEl>
                                        <p:attrNameLst>
                                          <p:attrName>fill.type</p:attrName>
                                        </p:attrNameLst>
                                      </p:cBhvr>
                                      <p:to>
                                        <p:strVal val="solid"/>
                                      </p:to>
                                    </p:set>
                                    <p:set>
                                      <p:cBhvr>
                                        <p:cTn id="50" dur="100" fill="hold"/>
                                        <p:tgtEl>
                                          <p:spTgt spid="13"/>
                                        </p:tgtEl>
                                        <p:attrNameLst>
                                          <p:attrName>fill.on</p:attrName>
                                        </p:attrNameLst>
                                      </p:cBhvr>
                                      <p:to>
                                        <p:strVal val="true"/>
                                      </p:to>
                                    </p:set>
                                    <p:animRot by="120000">
                                      <p:cBhvr>
                                        <p:cTn id="51" dur="100" fill="hold">
                                          <p:stCondLst>
                                            <p:cond delay="0"/>
                                          </p:stCondLst>
                                        </p:cTn>
                                        <p:tgtEl>
                                          <p:spTgt spid="13"/>
                                        </p:tgtEl>
                                        <p:attrNameLst>
                                          <p:attrName>r</p:attrName>
                                        </p:attrNameLst>
                                      </p:cBhvr>
                                    </p:animRot>
                                    <p:animRot by="-240000">
                                      <p:cBhvr>
                                        <p:cTn id="52" dur="200" fill="hold">
                                          <p:stCondLst>
                                            <p:cond delay="200"/>
                                          </p:stCondLst>
                                        </p:cTn>
                                        <p:tgtEl>
                                          <p:spTgt spid="13"/>
                                        </p:tgtEl>
                                        <p:attrNameLst>
                                          <p:attrName>r</p:attrName>
                                        </p:attrNameLst>
                                      </p:cBhvr>
                                    </p:animRot>
                                    <p:animRot by="240000">
                                      <p:cBhvr>
                                        <p:cTn id="53" dur="200" fill="hold">
                                          <p:stCondLst>
                                            <p:cond delay="400"/>
                                          </p:stCondLst>
                                        </p:cTn>
                                        <p:tgtEl>
                                          <p:spTgt spid="13"/>
                                        </p:tgtEl>
                                        <p:attrNameLst>
                                          <p:attrName>r</p:attrName>
                                        </p:attrNameLst>
                                      </p:cBhvr>
                                    </p:animRot>
                                    <p:animRot by="-240000">
                                      <p:cBhvr>
                                        <p:cTn id="54" dur="200" fill="hold">
                                          <p:stCondLst>
                                            <p:cond delay="600"/>
                                          </p:stCondLst>
                                        </p:cTn>
                                        <p:tgtEl>
                                          <p:spTgt spid="13"/>
                                        </p:tgtEl>
                                        <p:attrNameLst>
                                          <p:attrName>r</p:attrName>
                                        </p:attrNameLst>
                                      </p:cBhvr>
                                    </p:animRot>
                                    <p:animRot by="120000">
                                      <p:cBhvr>
                                        <p:cTn id="55" dur="200" fill="hold">
                                          <p:stCondLst>
                                            <p:cond delay="800"/>
                                          </p:stCondLst>
                                        </p:cTn>
                                        <p:tgtEl>
                                          <p:spTgt spid="13"/>
                                        </p:tgtEl>
                                        <p:attrNameLst>
                                          <p:attrName>r</p:attrName>
                                        </p:attrNameLst>
                                      </p:cBhvr>
                                    </p:animRot>
                                  </p:childTnLst>
                                </p:cTn>
                              </p:par>
                              <p:par>
                                <p:cTn id="56" presetID="1" presetClass="entr" presetSubtype="0" fill="hold" nodeType="withEffect">
                                  <p:stCondLst>
                                    <p:cond delay="4000"/>
                                  </p:stCondLst>
                                  <p:childTnLst>
                                    <p:set>
                                      <p:cBhvr>
                                        <p:cTn id="57" dur="1" fill="hold">
                                          <p:stCondLst>
                                            <p:cond delay="0"/>
                                          </p:stCondLst>
                                        </p:cTn>
                                        <p:tgtEl>
                                          <p:spTgt spid="46"/>
                                        </p:tgtEl>
                                        <p:attrNameLst>
                                          <p:attrName>style.visibility</p:attrName>
                                        </p:attrNameLst>
                                      </p:cBhvr>
                                      <p:to>
                                        <p:strVal val="visible"/>
                                      </p:to>
                                    </p:set>
                                  </p:childTnLst>
                                </p:cTn>
                              </p:par>
                              <p:par>
                                <p:cTn id="58" presetID="0" presetClass="path" presetSubtype="0" accel="50000" decel="50000" fill="hold" nodeType="withEffect">
                                  <p:stCondLst>
                                    <p:cond delay="4000"/>
                                  </p:stCondLst>
                                  <p:childTnLst>
                                    <p:animMotion origin="layout" path="M 0.09462 -2.59259E-6 L 0.18524 -0.00509 " pathEditMode="relative" rAng="0" ptsTypes="AA">
                                      <p:cBhvr>
                                        <p:cTn id="59" dur="2000" fill="hold"/>
                                        <p:tgtEl>
                                          <p:spTgt spid="46"/>
                                        </p:tgtEl>
                                        <p:attrNameLst>
                                          <p:attrName>ppt_x</p:attrName>
                                          <p:attrName>ppt_y</p:attrName>
                                        </p:attrNameLst>
                                      </p:cBhvr>
                                      <p:rCtr x="45" y="-3"/>
                                    </p:animMotion>
                                  </p:childTnLst>
                                </p:cTn>
                              </p:par>
                              <p:par>
                                <p:cTn id="60" presetID="1" presetClass="entr" presetSubtype="0" fill="hold" grpId="0" nodeType="withEffect">
                                  <p:stCondLst>
                                    <p:cond delay="3500"/>
                                  </p:stCondLst>
                                  <p:childTnLst>
                                    <p:set>
                                      <p:cBhvr>
                                        <p:cTn id="61" dur="1" fill="hold">
                                          <p:stCondLst>
                                            <p:cond delay="0"/>
                                          </p:stCondLst>
                                        </p:cTn>
                                        <p:tgtEl>
                                          <p:spTgt spid="11"/>
                                        </p:tgtEl>
                                        <p:attrNameLst>
                                          <p:attrName>style.visibility</p:attrName>
                                        </p:attrNameLst>
                                      </p:cBhvr>
                                      <p:to>
                                        <p:strVal val="visible"/>
                                      </p:to>
                                    </p:set>
                                  </p:childTnLst>
                                </p:cTn>
                              </p:par>
                              <p:par>
                                <p:cTn id="62" presetID="26" presetClass="emph" presetSubtype="0" repeatCount="indefinite" fill="hold" grpId="1" nodeType="withEffect">
                                  <p:stCondLst>
                                    <p:cond delay="0"/>
                                  </p:stCondLst>
                                  <p:endCondLst>
                                    <p:cond evt="onNext" delay="0">
                                      <p:tgtEl>
                                        <p:sldTgt/>
                                      </p:tgtEl>
                                    </p:cond>
                                  </p:end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par>
                                <p:cTn id="65" presetID="32" presetClass="emph" presetSubtype="0" fill="hold" nodeType="withEffect">
                                  <p:stCondLst>
                                    <p:cond delay="4000"/>
                                  </p:stCondLst>
                                  <p:childTnLst>
                                    <p:animClr clrSpc="rgb">
                                      <p:cBhvr override="childStyle">
                                        <p:cTn id="66" dur="100" fill="hold"/>
                                        <p:tgtEl>
                                          <p:spTgt spid="46"/>
                                        </p:tgtEl>
                                        <p:attrNameLst>
                                          <p:attrName>style.color</p:attrName>
                                        </p:attrNameLst>
                                      </p:cBhvr>
                                      <p:to>
                                        <a:schemeClr val="accent2"/>
                                      </p:to>
                                    </p:animClr>
                                    <p:animClr clrSpc="rgb">
                                      <p:cBhvr>
                                        <p:cTn id="67" dur="100" fill="hold"/>
                                        <p:tgtEl>
                                          <p:spTgt spid="46"/>
                                        </p:tgtEl>
                                        <p:attrNameLst>
                                          <p:attrName>fillcolor</p:attrName>
                                        </p:attrNameLst>
                                      </p:cBhvr>
                                      <p:to>
                                        <a:schemeClr val="accent2"/>
                                      </p:to>
                                    </p:animClr>
                                    <p:set>
                                      <p:cBhvr>
                                        <p:cTn id="68" dur="100" fill="hold"/>
                                        <p:tgtEl>
                                          <p:spTgt spid="46"/>
                                        </p:tgtEl>
                                        <p:attrNameLst>
                                          <p:attrName>fill.type</p:attrName>
                                        </p:attrNameLst>
                                      </p:cBhvr>
                                      <p:to>
                                        <p:strVal val="solid"/>
                                      </p:to>
                                    </p:set>
                                    <p:set>
                                      <p:cBhvr>
                                        <p:cTn id="69" dur="100" fill="hold"/>
                                        <p:tgtEl>
                                          <p:spTgt spid="46"/>
                                        </p:tgtEl>
                                        <p:attrNameLst>
                                          <p:attrName>fill.on</p:attrName>
                                        </p:attrNameLst>
                                      </p:cBhvr>
                                      <p:to>
                                        <p:strVal val="true"/>
                                      </p:to>
                                    </p:set>
                                    <p:animRot by="120000">
                                      <p:cBhvr>
                                        <p:cTn id="70" dur="100" fill="hold">
                                          <p:stCondLst>
                                            <p:cond delay="0"/>
                                          </p:stCondLst>
                                        </p:cTn>
                                        <p:tgtEl>
                                          <p:spTgt spid="46"/>
                                        </p:tgtEl>
                                        <p:attrNameLst>
                                          <p:attrName>r</p:attrName>
                                        </p:attrNameLst>
                                      </p:cBhvr>
                                    </p:animRot>
                                    <p:animRot by="-240000">
                                      <p:cBhvr>
                                        <p:cTn id="71" dur="200" fill="hold">
                                          <p:stCondLst>
                                            <p:cond delay="200"/>
                                          </p:stCondLst>
                                        </p:cTn>
                                        <p:tgtEl>
                                          <p:spTgt spid="46"/>
                                        </p:tgtEl>
                                        <p:attrNameLst>
                                          <p:attrName>r</p:attrName>
                                        </p:attrNameLst>
                                      </p:cBhvr>
                                    </p:animRot>
                                    <p:animRot by="240000">
                                      <p:cBhvr>
                                        <p:cTn id="72" dur="200" fill="hold">
                                          <p:stCondLst>
                                            <p:cond delay="400"/>
                                          </p:stCondLst>
                                        </p:cTn>
                                        <p:tgtEl>
                                          <p:spTgt spid="46"/>
                                        </p:tgtEl>
                                        <p:attrNameLst>
                                          <p:attrName>r</p:attrName>
                                        </p:attrNameLst>
                                      </p:cBhvr>
                                    </p:animRot>
                                    <p:animRot by="-240000">
                                      <p:cBhvr>
                                        <p:cTn id="73" dur="200" fill="hold">
                                          <p:stCondLst>
                                            <p:cond delay="600"/>
                                          </p:stCondLst>
                                        </p:cTn>
                                        <p:tgtEl>
                                          <p:spTgt spid="46"/>
                                        </p:tgtEl>
                                        <p:attrNameLst>
                                          <p:attrName>r</p:attrName>
                                        </p:attrNameLst>
                                      </p:cBhvr>
                                    </p:animRot>
                                    <p:animRot by="120000">
                                      <p:cBhvr>
                                        <p:cTn id="74" dur="200" fill="hold">
                                          <p:stCondLst>
                                            <p:cond delay="800"/>
                                          </p:stCondLst>
                                        </p:cTn>
                                        <p:tgtEl>
                                          <p:spTgt spid="46"/>
                                        </p:tgtEl>
                                        <p:attrNameLst>
                                          <p:attrName>r</p:attrName>
                                        </p:attrNameLst>
                                      </p:cBhvr>
                                    </p:animRot>
                                  </p:childTnLst>
                                </p:cTn>
                              </p:par>
                              <p:par>
                                <p:cTn id="75" presetID="1" presetClass="entr" presetSubtype="0" fill="hold" grpId="0" nodeType="withEffect">
                                  <p:stCondLst>
                                    <p:cond delay="5500"/>
                                  </p:stCondLst>
                                  <p:childTnLst>
                                    <p:set>
                                      <p:cBhvr>
                                        <p:cTn id="76" dur="1" fill="hold">
                                          <p:stCondLst>
                                            <p:cond delay="0"/>
                                          </p:stCondLst>
                                        </p:cTn>
                                        <p:tgtEl>
                                          <p:spTgt spid="12"/>
                                        </p:tgtEl>
                                        <p:attrNameLst>
                                          <p:attrName>style.visibility</p:attrName>
                                        </p:attrNameLst>
                                      </p:cBhvr>
                                      <p:to>
                                        <p:strVal val="visible"/>
                                      </p:to>
                                    </p:set>
                                  </p:childTnLst>
                                </p:cTn>
                              </p:par>
                              <p:par>
                                <p:cTn id="77" presetID="26" presetClass="emph" presetSubtype="0" repeatCount="indefinite" fill="hold" grpId="1" nodeType="withEffect">
                                  <p:stCondLst>
                                    <p:cond delay="0"/>
                                  </p:stCondLst>
                                  <p:endCondLst>
                                    <p:cond evt="onNext" delay="0">
                                      <p:tgtEl>
                                        <p:sldTgt/>
                                      </p:tgtEl>
                                    </p:cond>
                                  </p:end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strips(downRight)">
                                      <p:cBhvr>
                                        <p:cTn id="84" dur="3000"/>
                                        <p:tgtEl>
                                          <p:spTgt spid="63"/>
                                        </p:tgtEl>
                                      </p:cBhvr>
                                    </p:animEffect>
                                  </p:childTnLst>
                                </p:cTn>
                              </p:par>
                              <p:par>
                                <p:cTn id="85" presetID="18" presetClass="entr" presetSubtype="3"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strips(upRight)">
                                      <p:cBhvr>
                                        <p:cTn id="87" dur="3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776"/>
            <a:ext cx="8229600" cy="1143000"/>
          </a:xfrm>
        </p:spPr>
        <p:txBody>
          <a:bodyPr>
            <a:normAutofit/>
          </a:bodyPr>
          <a:lstStyle/>
          <a:p>
            <a:r>
              <a:rPr lang="pt-BR" b="1" dirty="0" smtClean="0">
                <a:solidFill>
                  <a:srgbClr val="FF0000"/>
                </a:solidFill>
              </a:rPr>
              <a:t>Ondas de Proa</a:t>
            </a:r>
            <a:endParaRPr lang="pt-BR" b="1"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r="78758"/>
          <a:stretch>
            <a:fillRect/>
          </a:stretch>
        </p:blipFill>
        <p:spPr bwMode="auto">
          <a:xfrm>
            <a:off x="298115" y="1700808"/>
            <a:ext cx="1825613" cy="3335244"/>
          </a:xfrm>
          <a:prstGeom prst="rect">
            <a:avLst/>
          </a:prstGeom>
          <a:noFill/>
          <a:ln w="9525">
            <a:noFill/>
            <a:miter lim="800000"/>
            <a:headEnd/>
            <a:tailEnd/>
          </a:ln>
        </p:spPr>
      </p:pic>
      <p:pic>
        <p:nvPicPr>
          <p:cNvPr id="59" name="Picture 2"/>
          <p:cNvPicPr>
            <a:picLocks noChangeAspect="1" noChangeArrowheads="1"/>
          </p:cNvPicPr>
          <p:nvPr/>
        </p:nvPicPr>
        <p:blipFill>
          <a:blip r:embed="rId2" cstate="print"/>
          <a:srcRect l="21144" r="57072"/>
          <a:stretch>
            <a:fillRect/>
          </a:stretch>
        </p:blipFill>
        <p:spPr bwMode="auto">
          <a:xfrm>
            <a:off x="2195736" y="1700808"/>
            <a:ext cx="1872208" cy="3335244"/>
          </a:xfrm>
          <a:prstGeom prst="rect">
            <a:avLst/>
          </a:prstGeom>
          <a:noFill/>
          <a:ln w="9525">
            <a:noFill/>
            <a:miter lim="800000"/>
            <a:headEnd/>
            <a:tailEnd/>
          </a:ln>
        </p:spPr>
      </p:pic>
      <p:pic>
        <p:nvPicPr>
          <p:cNvPr id="60" name="Picture 2"/>
          <p:cNvPicPr>
            <a:picLocks noChangeAspect="1" noChangeArrowheads="1"/>
          </p:cNvPicPr>
          <p:nvPr/>
        </p:nvPicPr>
        <p:blipFill>
          <a:blip r:embed="rId2" cstate="print"/>
          <a:srcRect l="42831" r="32033"/>
          <a:stretch>
            <a:fillRect/>
          </a:stretch>
        </p:blipFill>
        <p:spPr bwMode="auto">
          <a:xfrm>
            <a:off x="4139952" y="1628800"/>
            <a:ext cx="2160240" cy="3335244"/>
          </a:xfrm>
          <a:prstGeom prst="rect">
            <a:avLst/>
          </a:prstGeom>
          <a:noFill/>
          <a:ln w="9525">
            <a:noFill/>
            <a:miter lim="800000"/>
            <a:headEnd/>
            <a:tailEnd/>
          </a:ln>
        </p:spPr>
      </p:pic>
      <p:pic>
        <p:nvPicPr>
          <p:cNvPr id="62" name="Picture 2"/>
          <p:cNvPicPr>
            <a:picLocks noChangeAspect="1" noChangeArrowheads="1"/>
          </p:cNvPicPr>
          <p:nvPr/>
        </p:nvPicPr>
        <p:blipFill>
          <a:blip r:embed="rId2" cstate="print"/>
          <a:srcRect l="67869"/>
          <a:stretch>
            <a:fillRect/>
          </a:stretch>
        </p:blipFill>
        <p:spPr bwMode="auto">
          <a:xfrm>
            <a:off x="6156176" y="1628800"/>
            <a:ext cx="2761456" cy="33352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22" dur="1000" fill="hold"/>
                                        <p:tgtEl>
                                          <p:spTgt spid="5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34" dur="1000" fill="hold"/>
                                        <p:tgtEl>
                                          <p:spTgt spid="6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46" dur="1000" fill="hold"/>
                                        <p:tgtEl>
                                          <p:spTgt spid="6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956</Words>
  <Application>Microsoft Office PowerPoint</Application>
  <PresentationFormat>Apresentação na tela (4:3)</PresentationFormat>
  <Paragraphs>101</Paragraphs>
  <Slides>24</Slides>
  <Notes>4</Notes>
  <HiddenSlides>0</HiddenSlides>
  <MMClips>1</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Tema do Office</vt:lpstr>
      <vt:lpstr>Efeito Doppler</vt:lpstr>
      <vt:lpstr>Definição</vt:lpstr>
      <vt:lpstr>Definição</vt:lpstr>
      <vt:lpstr>Definição</vt:lpstr>
      <vt:lpstr>Comparando...</vt:lpstr>
      <vt:lpstr>Aplicações</vt:lpstr>
      <vt:lpstr>Análise Matemática</vt:lpstr>
      <vt:lpstr>Ondas de Proa</vt:lpstr>
      <vt:lpstr>Ondas de Proa</vt:lpstr>
      <vt:lpstr>Ondas de Choque</vt:lpstr>
      <vt:lpstr>Ondas de Choque</vt:lpstr>
      <vt:lpstr>Ondas de Choque</vt:lpstr>
      <vt:lpstr>Slide 13</vt:lpstr>
      <vt:lpstr>Ondas de Choque</vt:lpstr>
      <vt:lpstr>Ondas de Choque</vt:lpstr>
      <vt:lpstr>Exercícios</vt:lpstr>
      <vt:lpstr>Exercícios</vt:lpstr>
      <vt:lpstr>Exercícios</vt:lpstr>
      <vt:lpstr>Exercícios</vt:lpstr>
      <vt:lpstr>Exercícios</vt:lpstr>
      <vt:lpstr>Exercícios</vt:lpstr>
      <vt:lpstr>Exercícios</vt:lpstr>
      <vt:lpstr>Exercícios</vt:lpstr>
      <vt:lpstr>Exercícios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Processos de eletrização - 1</dc:title>
  <dc:creator>Macedo</dc:creator>
  <cp:lastModifiedBy>jacqueline</cp:lastModifiedBy>
  <cp:revision>303</cp:revision>
  <dcterms:created xsi:type="dcterms:W3CDTF">2012-07-01T17:07:06Z</dcterms:created>
  <dcterms:modified xsi:type="dcterms:W3CDTF">2014-05-17T12:21:19Z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